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77"/>
  </p:notesMasterIdLst>
  <p:sldIdLst>
    <p:sldId id="267" r:id="rId2"/>
    <p:sldId id="341" r:id="rId3"/>
    <p:sldId id="342" r:id="rId4"/>
    <p:sldId id="344" r:id="rId5"/>
    <p:sldId id="345" r:id="rId6"/>
    <p:sldId id="346" r:id="rId7"/>
    <p:sldId id="347" r:id="rId8"/>
    <p:sldId id="348" r:id="rId9"/>
    <p:sldId id="408" r:id="rId10"/>
    <p:sldId id="407" r:id="rId11"/>
    <p:sldId id="404" r:id="rId12"/>
    <p:sldId id="410" r:id="rId13"/>
    <p:sldId id="421" r:id="rId14"/>
    <p:sldId id="415" r:id="rId15"/>
    <p:sldId id="420" r:id="rId16"/>
    <p:sldId id="418" r:id="rId17"/>
    <p:sldId id="417" r:id="rId18"/>
    <p:sldId id="419" r:id="rId19"/>
    <p:sldId id="411" r:id="rId20"/>
    <p:sldId id="403" r:id="rId21"/>
    <p:sldId id="355" r:id="rId22"/>
    <p:sldId id="357" r:id="rId23"/>
    <p:sldId id="359" r:id="rId24"/>
    <p:sldId id="358" r:id="rId25"/>
    <p:sldId id="402" r:id="rId26"/>
    <p:sldId id="361" r:id="rId27"/>
    <p:sldId id="362" r:id="rId28"/>
    <p:sldId id="363" r:id="rId29"/>
    <p:sldId id="374" r:id="rId30"/>
    <p:sldId id="375" r:id="rId31"/>
    <p:sldId id="360" r:id="rId32"/>
    <p:sldId id="365" r:id="rId33"/>
    <p:sldId id="376" r:id="rId34"/>
    <p:sldId id="377" r:id="rId35"/>
    <p:sldId id="378" r:id="rId36"/>
    <p:sldId id="416" r:id="rId37"/>
    <p:sldId id="366" r:id="rId38"/>
    <p:sldId id="379" r:id="rId39"/>
    <p:sldId id="380" r:id="rId40"/>
    <p:sldId id="428" r:id="rId41"/>
    <p:sldId id="367" r:id="rId42"/>
    <p:sldId id="381" r:id="rId43"/>
    <p:sldId id="382" r:id="rId44"/>
    <p:sldId id="383" r:id="rId45"/>
    <p:sldId id="422" r:id="rId46"/>
    <p:sldId id="368" r:id="rId47"/>
    <p:sldId id="384" r:id="rId48"/>
    <p:sldId id="385" r:id="rId49"/>
    <p:sldId id="386" r:id="rId50"/>
    <p:sldId id="412" r:id="rId51"/>
    <p:sldId id="369" r:id="rId52"/>
    <p:sldId id="387" r:id="rId53"/>
    <p:sldId id="425" r:id="rId54"/>
    <p:sldId id="388" r:id="rId55"/>
    <p:sldId id="389" r:id="rId56"/>
    <p:sldId id="390" r:id="rId57"/>
    <p:sldId id="423" r:id="rId58"/>
    <p:sldId id="426" r:id="rId59"/>
    <p:sldId id="391" r:id="rId60"/>
    <p:sldId id="427" r:id="rId61"/>
    <p:sldId id="393" r:id="rId62"/>
    <p:sldId id="424" r:id="rId63"/>
    <p:sldId id="370" r:id="rId64"/>
    <p:sldId id="394" r:id="rId65"/>
    <p:sldId id="395" r:id="rId66"/>
    <p:sldId id="396" r:id="rId67"/>
    <p:sldId id="413" r:id="rId68"/>
    <p:sldId id="371" r:id="rId69"/>
    <p:sldId id="397" r:id="rId70"/>
    <p:sldId id="398" r:id="rId71"/>
    <p:sldId id="399" r:id="rId72"/>
    <p:sldId id="414" r:id="rId73"/>
    <p:sldId id="372" r:id="rId74"/>
    <p:sldId id="373" r:id="rId75"/>
    <p:sldId id="263" r:id="rId7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67D"/>
    <a:srgbClr val="156082"/>
    <a:srgbClr val="13BEF1"/>
    <a:srgbClr val="001E4D"/>
    <a:srgbClr val="545454"/>
    <a:srgbClr val="94989D"/>
    <a:srgbClr val="F7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3159" autoAdjust="0"/>
  </p:normalViewPr>
  <p:slideViewPr>
    <p:cSldViewPr snapToGrid="0">
      <p:cViewPr varScale="1">
        <p:scale>
          <a:sx n="69" d="100"/>
          <a:sy n="69" d="100"/>
        </p:scale>
        <p:origin x="1062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4A1664A6-1235-CD4E-9113-93B59A9B447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0" tIns="46580" rIns="93160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4486AA22-2522-4345-9F4F-6F6FAD95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6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6AA22-2522-4345-9F4F-6F6FAD950F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4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6AA22-2522-4345-9F4F-6F6FAD950F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6AA22-2522-4345-9F4F-6F6FAD950F6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8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ackground-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7F52E-B4AC-B18B-0D65-E2CCEACD0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98734"/>
            <a:ext cx="12192000" cy="559266"/>
          </a:xfrm>
          <a:prstGeom prst="rect">
            <a:avLst/>
          </a:prstGeom>
        </p:spPr>
      </p:pic>
      <p:pic>
        <p:nvPicPr>
          <p:cNvPr id="8" name="Picture 7" descr="A blue and grey logo&#10;&#10;AI-generated content may be incorrect.">
            <a:extLst>
              <a:ext uri="{FF2B5EF4-FFF2-40B4-BE49-F238E27FC236}">
                <a16:creationId xmlns:a16="http://schemas.microsoft.com/office/drawing/2014/main" id="{3CB00837-C993-6DD4-BD07-63884818C3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762" y="6435453"/>
            <a:ext cx="220513" cy="352473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3A2BEA2-4147-1E2B-361B-53556762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0812"/>
            <a:ext cx="10515601" cy="610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1AEBB9-D89D-9EF1-3546-4134205F7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5914"/>
            <a:ext cx="10515600" cy="512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204DD-C69B-5F5B-BACC-4F27FD30D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7038" y="64228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403146B-CE3D-4062-9CEE-5613668C42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9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Background-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7F52E-B4AC-B18B-0D65-E2CCEACD0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98734"/>
            <a:ext cx="12192000" cy="559266"/>
          </a:xfrm>
          <a:prstGeom prst="rect">
            <a:avLst/>
          </a:prstGeom>
        </p:spPr>
      </p:pic>
      <p:pic>
        <p:nvPicPr>
          <p:cNvPr id="8" name="Picture 7" descr="A blue and grey logo&#10;&#10;AI-generated content may be incorrect.">
            <a:extLst>
              <a:ext uri="{FF2B5EF4-FFF2-40B4-BE49-F238E27FC236}">
                <a16:creationId xmlns:a16="http://schemas.microsoft.com/office/drawing/2014/main" id="{3CB00837-C993-6DD4-BD07-63884818C3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762" y="6435453"/>
            <a:ext cx="220513" cy="352473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3A2BEA2-4147-1E2B-361B-53556762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0812"/>
            <a:ext cx="10515601" cy="610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1AEBB9-D89D-9EF1-3546-4134205F7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5914"/>
            <a:ext cx="5050971" cy="512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204DD-C69B-5F5B-BACC-4F27FD30D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7038" y="64228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403146B-CE3D-4062-9CEE-5613668C42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1A09BF9-B424-3143-F678-8D3A6E55FAE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57257" y="1055914"/>
            <a:ext cx="5050971" cy="512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98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A0E672-5852-B243-8DB0-694CD50F4745}"/>
              </a:ext>
            </a:extLst>
          </p:cNvPr>
          <p:cNvSpPr/>
          <p:nvPr userDrawn="1"/>
        </p:nvSpPr>
        <p:spPr>
          <a:xfrm>
            <a:off x="0" y="0"/>
            <a:ext cx="12192000" cy="979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3B940C9-BC8A-C7BD-8C4C-5BDDF27AE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7038" y="64228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403146B-CE3D-4062-9CEE-5613668C42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B59230-DC5C-2E60-4B26-36CF830CB4A0}"/>
              </a:ext>
            </a:extLst>
          </p:cNvPr>
          <p:cNvSpPr/>
          <p:nvPr userDrawn="1"/>
        </p:nvSpPr>
        <p:spPr>
          <a:xfrm>
            <a:off x="0" y="1"/>
            <a:ext cx="12192000" cy="832304"/>
          </a:xfrm>
          <a:prstGeom prst="rect">
            <a:avLst/>
          </a:prstGeom>
          <a:solidFill>
            <a:srgbClr val="134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1D60455-8EC5-2879-FBBA-4434F3D6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225"/>
            <a:ext cx="10515600" cy="4981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 62">
            <a:extLst>
              <a:ext uri="{FF2B5EF4-FFF2-40B4-BE49-F238E27FC236}">
                <a16:creationId xmlns:a16="http://schemas.microsoft.com/office/drawing/2014/main" id="{BCB5D478-2BEE-C86C-0653-5FD27BE8662E}"/>
              </a:ext>
            </a:extLst>
          </p:cNvPr>
          <p:cNvSpPr/>
          <p:nvPr userDrawn="1"/>
        </p:nvSpPr>
        <p:spPr>
          <a:xfrm rot="10800000" flipV="1">
            <a:off x="0" y="70074"/>
            <a:ext cx="9003013" cy="1084552"/>
          </a:xfrm>
          <a:custGeom>
            <a:avLst/>
            <a:gdLst>
              <a:gd name="csX0" fmla="*/ 0 w 12357463"/>
              <a:gd name="csY0" fmla="*/ 0 h 1855160"/>
              <a:gd name="csX1" fmla="*/ 12357463 w 12357463"/>
              <a:gd name="csY1" fmla="*/ 0 h 1855160"/>
              <a:gd name="csX2" fmla="*/ 12357463 w 12357463"/>
              <a:gd name="csY2" fmla="*/ 1855160 h 1855160"/>
              <a:gd name="csX3" fmla="*/ 4810069 w 12357463"/>
              <a:gd name="csY3" fmla="*/ 1855160 h 1855160"/>
              <a:gd name="csX4" fmla="*/ 4662724 w 12357463"/>
              <a:gd name="csY4" fmla="*/ 1757492 h 1855160"/>
              <a:gd name="csX5" fmla="*/ 4653026 w 12357463"/>
              <a:gd name="csY5" fmla="*/ 1709462 h 1855160"/>
              <a:gd name="csX6" fmla="*/ 4653026 w 12357463"/>
              <a:gd name="csY6" fmla="*/ 1430170 h 1855160"/>
              <a:gd name="csX7" fmla="*/ 4480364 w 12357463"/>
              <a:gd name="csY7" fmla="*/ 1257506 h 1855160"/>
              <a:gd name="csX8" fmla="*/ 0 w 12357463"/>
              <a:gd name="csY8" fmla="*/ 1257506 h 18551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357463" h="1855160">
                <a:moveTo>
                  <a:pt x="0" y="0"/>
                </a:moveTo>
                <a:lnTo>
                  <a:pt x="12357463" y="0"/>
                </a:lnTo>
                <a:lnTo>
                  <a:pt x="12357463" y="1855160"/>
                </a:lnTo>
                <a:lnTo>
                  <a:pt x="4810069" y="1855160"/>
                </a:lnTo>
                <a:cubicBezTo>
                  <a:pt x="4743831" y="1855160"/>
                  <a:pt x="4686999" y="1814887"/>
                  <a:pt x="4662724" y="1757492"/>
                </a:cubicBezTo>
                <a:lnTo>
                  <a:pt x="4653026" y="1709462"/>
                </a:lnTo>
                <a:lnTo>
                  <a:pt x="4653026" y="1430170"/>
                </a:lnTo>
                <a:cubicBezTo>
                  <a:pt x="4653026" y="1334810"/>
                  <a:pt x="4575722" y="1257506"/>
                  <a:pt x="4480364" y="1257506"/>
                </a:cubicBezTo>
                <a:lnTo>
                  <a:pt x="0" y="1257506"/>
                </a:lnTo>
                <a:close/>
              </a:path>
            </a:pathLst>
          </a:custGeom>
          <a:solidFill>
            <a:srgbClr val="134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39270F7-54F2-1E02-8E05-730A3901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85"/>
            <a:ext cx="4114800" cy="849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8508EBE-784E-4E2C-DD7D-A9BB5C0834E2}"/>
              </a:ext>
            </a:extLst>
          </p:cNvPr>
          <p:cNvSpPr txBox="1">
            <a:spLocks/>
          </p:cNvSpPr>
          <p:nvPr userDrawn="1"/>
        </p:nvSpPr>
        <p:spPr>
          <a:xfrm>
            <a:off x="7371595" y="130812"/>
            <a:ext cx="4648535" cy="610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sz="2000" b="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58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A0E672-5852-B243-8DB0-694CD50F4745}"/>
              </a:ext>
            </a:extLst>
          </p:cNvPr>
          <p:cNvSpPr/>
          <p:nvPr userDrawn="1"/>
        </p:nvSpPr>
        <p:spPr>
          <a:xfrm>
            <a:off x="0" y="0"/>
            <a:ext cx="12192000" cy="979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3B940C9-BC8A-C7BD-8C4C-5BDDF27AE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7038" y="64228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403146B-CE3D-4062-9CEE-5613668C42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8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-No Ba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BD60DB-AB87-6F35-6E96-DA2D18FC0A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ue and grey logo&#10;&#10;AI-generated content may be incorrect.">
            <a:extLst>
              <a:ext uri="{FF2B5EF4-FFF2-40B4-BE49-F238E27FC236}">
                <a16:creationId xmlns:a16="http://schemas.microsoft.com/office/drawing/2014/main" id="{22F399C1-1B2E-6A6E-9F14-E544B7188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762" y="6435453"/>
            <a:ext cx="220513" cy="35247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09984-698A-E2B4-CD2F-B7251F22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55" y="2328657"/>
            <a:ext cx="2922336" cy="2077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F16E85B-04A7-691A-E8C3-9C12997F6092}"/>
              </a:ext>
            </a:extLst>
          </p:cNvPr>
          <p:cNvSpPr>
            <a:spLocks/>
          </p:cNvSpPr>
          <p:nvPr userDrawn="1"/>
        </p:nvSpPr>
        <p:spPr>
          <a:xfrm>
            <a:off x="0" y="-26274"/>
            <a:ext cx="2922336" cy="985795"/>
          </a:xfrm>
          <a:custGeom>
            <a:avLst/>
            <a:gdLst>
              <a:gd name="csX0" fmla="*/ 0 w 3098967"/>
              <a:gd name="csY0" fmla="*/ 0 h 1016000"/>
              <a:gd name="csX1" fmla="*/ 3098967 w 3098967"/>
              <a:gd name="csY1" fmla="*/ 0 h 1016000"/>
              <a:gd name="csX2" fmla="*/ 3098967 w 3098967"/>
              <a:gd name="csY2" fmla="*/ 922862 h 1016000"/>
              <a:gd name="csX3" fmla="*/ 3005829 w 3098967"/>
              <a:gd name="csY3" fmla="*/ 1016000 h 1016000"/>
              <a:gd name="csX4" fmla="*/ 0 w 3098967"/>
              <a:gd name="csY4" fmla="*/ 1016000 h 1016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98967" h="1016000">
                <a:moveTo>
                  <a:pt x="0" y="0"/>
                </a:moveTo>
                <a:lnTo>
                  <a:pt x="3098967" y="0"/>
                </a:lnTo>
                <a:lnTo>
                  <a:pt x="3098967" y="922862"/>
                </a:lnTo>
                <a:cubicBezTo>
                  <a:pt x="3098967" y="974301"/>
                  <a:pt x="3057268" y="1016000"/>
                  <a:pt x="3005829" y="1016000"/>
                </a:cubicBezTo>
                <a:lnTo>
                  <a:pt x="0" y="101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blue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3533A13F-23FB-BB3D-CF44-A2D90297B8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955" y="229889"/>
            <a:ext cx="1947995" cy="473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414FE-61D5-9AD2-D881-447869C54A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 l="24677" r="20106"/>
          <a:stretch>
            <a:fillRect/>
          </a:stretch>
        </p:blipFill>
        <p:spPr>
          <a:xfrm>
            <a:off x="5459874" y="0"/>
            <a:ext cx="6732126" cy="6858000"/>
          </a:xfrm>
          <a:custGeom>
            <a:avLst/>
            <a:gdLst>
              <a:gd name="csX0" fmla="*/ 266021 w 7594491"/>
              <a:gd name="csY0" fmla="*/ 0 h 6130566"/>
              <a:gd name="csX1" fmla="*/ 7594491 w 7594491"/>
              <a:gd name="csY1" fmla="*/ 0 h 6130566"/>
              <a:gd name="csX2" fmla="*/ 7594491 w 7594491"/>
              <a:gd name="csY2" fmla="*/ 6130566 h 6130566"/>
              <a:gd name="csX3" fmla="*/ 266021 w 7594491"/>
              <a:gd name="csY3" fmla="*/ 6130566 h 6130566"/>
              <a:gd name="csX4" fmla="*/ 0 w 7594491"/>
              <a:gd name="csY4" fmla="*/ 5866094 h 6130566"/>
              <a:gd name="csX5" fmla="*/ 0 w 7594491"/>
              <a:gd name="csY5" fmla="*/ 264473 h 6130566"/>
              <a:gd name="csX6" fmla="*/ 266021 w 7594491"/>
              <a:gd name="csY6" fmla="*/ 0 h 61305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7594491" h="6130566">
                <a:moveTo>
                  <a:pt x="266021" y="0"/>
                </a:moveTo>
                <a:lnTo>
                  <a:pt x="7594491" y="0"/>
                </a:lnTo>
                <a:lnTo>
                  <a:pt x="7594491" y="6130566"/>
                </a:lnTo>
                <a:lnTo>
                  <a:pt x="266021" y="6130566"/>
                </a:lnTo>
                <a:cubicBezTo>
                  <a:pt x="119101" y="6130566"/>
                  <a:pt x="0" y="6012158"/>
                  <a:pt x="0" y="5866094"/>
                </a:cubicBezTo>
                <a:lnTo>
                  <a:pt x="0" y="264473"/>
                </a:lnTo>
                <a:cubicBezTo>
                  <a:pt x="0" y="118408"/>
                  <a:pt x="119101" y="0"/>
                  <a:pt x="266021" y="0"/>
                </a:cubicBezTo>
                <a:close/>
              </a:path>
            </a:pathLst>
          </a:custGeom>
          <a:ln w="38100">
            <a:solidFill>
              <a:srgbClr val="13BEF1"/>
            </a:solidFill>
          </a:ln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C1259475-66E8-A6D0-DDFD-3933CDE5A7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3000"/>
          </a:blip>
          <a:srcRect l="-2570" t="-811" r="-955" b="-2849"/>
          <a:stretch>
            <a:fillRect/>
          </a:stretch>
        </p:blipFill>
        <p:spPr>
          <a:xfrm>
            <a:off x="6951119" y="295703"/>
            <a:ext cx="4008091" cy="65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Background-No Ba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BD60DB-AB87-6F35-6E96-DA2D18FC0A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ue and grey logo&#10;&#10;AI-generated content may be incorrect.">
            <a:extLst>
              <a:ext uri="{FF2B5EF4-FFF2-40B4-BE49-F238E27FC236}">
                <a16:creationId xmlns:a16="http://schemas.microsoft.com/office/drawing/2014/main" id="{22F399C1-1B2E-6A6E-9F14-E544B7188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762" y="6435453"/>
            <a:ext cx="220513" cy="35247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09984-698A-E2B4-CD2F-B7251F22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55" y="2328657"/>
            <a:ext cx="2922336" cy="2077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F16E85B-04A7-691A-E8C3-9C12997F6092}"/>
              </a:ext>
            </a:extLst>
          </p:cNvPr>
          <p:cNvSpPr>
            <a:spLocks/>
          </p:cNvSpPr>
          <p:nvPr userDrawn="1"/>
        </p:nvSpPr>
        <p:spPr>
          <a:xfrm>
            <a:off x="0" y="-26274"/>
            <a:ext cx="2922336" cy="985795"/>
          </a:xfrm>
          <a:custGeom>
            <a:avLst/>
            <a:gdLst>
              <a:gd name="csX0" fmla="*/ 0 w 3098967"/>
              <a:gd name="csY0" fmla="*/ 0 h 1016000"/>
              <a:gd name="csX1" fmla="*/ 3098967 w 3098967"/>
              <a:gd name="csY1" fmla="*/ 0 h 1016000"/>
              <a:gd name="csX2" fmla="*/ 3098967 w 3098967"/>
              <a:gd name="csY2" fmla="*/ 922862 h 1016000"/>
              <a:gd name="csX3" fmla="*/ 3005829 w 3098967"/>
              <a:gd name="csY3" fmla="*/ 1016000 h 1016000"/>
              <a:gd name="csX4" fmla="*/ 0 w 3098967"/>
              <a:gd name="csY4" fmla="*/ 1016000 h 1016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98967" h="1016000">
                <a:moveTo>
                  <a:pt x="0" y="0"/>
                </a:moveTo>
                <a:lnTo>
                  <a:pt x="3098967" y="0"/>
                </a:lnTo>
                <a:lnTo>
                  <a:pt x="3098967" y="922862"/>
                </a:lnTo>
                <a:cubicBezTo>
                  <a:pt x="3098967" y="974301"/>
                  <a:pt x="3057268" y="1016000"/>
                  <a:pt x="3005829" y="1016000"/>
                </a:cubicBezTo>
                <a:lnTo>
                  <a:pt x="0" y="101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blue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3533A13F-23FB-BB3D-CF44-A2D90297B8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955" y="229889"/>
            <a:ext cx="1947995" cy="473471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C1259475-66E8-A6D0-DDFD-3933CDE5A7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3000"/>
          </a:blip>
          <a:srcRect l="-2570" t="-811" r="-955" b="-2849"/>
          <a:stretch>
            <a:fillRect/>
          </a:stretch>
        </p:blipFill>
        <p:spPr>
          <a:xfrm>
            <a:off x="5958037" y="73049"/>
            <a:ext cx="4008091" cy="65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9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Background-No Ba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BD60DB-AB87-6F35-6E96-DA2D18FC0A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ue and grey logo&#10;&#10;AI-generated content may be incorrect.">
            <a:extLst>
              <a:ext uri="{FF2B5EF4-FFF2-40B4-BE49-F238E27FC236}">
                <a16:creationId xmlns:a16="http://schemas.microsoft.com/office/drawing/2014/main" id="{22F399C1-1B2E-6A6E-9F14-E544B7188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762" y="6435453"/>
            <a:ext cx="220513" cy="35247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09984-698A-E2B4-CD2F-B7251F22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314" y="2211614"/>
            <a:ext cx="6934200" cy="2077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9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Background-No Ba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BD60DB-AB87-6F35-6E96-DA2D18FC0A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ue and grey logo&#10;&#10;AI-generated content may be incorrect.">
            <a:extLst>
              <a:ext uri="{FF2B5EF4-FFF2-40B4-BE49-F238E27FC236}">
                <a16:creationId xmlns:a16="http://schemas.microsoft.com/office/drawing/2014/main" id="{22F399C1-1B2E-6A6E-9F14-E544B7188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762" y="6435453"/>
            <a:ext cx="220513" cy="3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5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-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39F96A-B728-4042-2263-DC81BBA74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B42EE-5DBB-3297-7796-DE4CDB55F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98734"/>
            <a:ext cx="12192000" cy="559266"/>
          </a:xfrm>
          <a:prstGeom prst="rect">
            <a:avLst/>
          </a:prstGeom>
        </p:spPr>
      </p:pic>
      <p:pic>
        <p:nvPicPr>
          <p:cNvPr id="2" name="Picture 1" descr="A blue and grey logo&#10;&#10;AI-generated content may be incorrect.">
            <a:extLst>
              <a:ext uri="{FF2B5EF4-FFF2-40B4-BE49-F238E27FC236}">
                <a16:creationId xmlns:a16="http://schemas.microsoft.com/office/drawing/2014/main" id="{31F3E792-4629-42F4-617B-21F36802BC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762" y="6435453"/>
            <a:ext cx="220513" cy="3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6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F556F8-2C7E-4AAD-E678-07F24B4BF03D}"/>
              </a:ext>
            </a:extLst>
          </p:cNvPr>
          <p:cNvSpPr/>
          <p:nvPr userDrawn="1"/>
        </p:nvSpPr>
        <p:spPr>
          <a:xfrm>
            <a:off x="0" y="1"/>
            <a:ext cx="12192000" cy="832304"/>
          </a:xfrm>
          <a:prstGeom prst="rect">
            <a:avLst/>
          </a:prstGeom>
          <a:solidFill>
            <a:srgbClr val="134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BD3AB4-C6ED-5200-F39A-39599BF0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71"/>
            <a:ext cx="10515600" cy="610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C73A4-8119-1E31-33EC-99FD3725F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77686"/>
            <a:ext cx="10515600" cy="509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BE2B1-DC24-3ABA-76E9-45966F49606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6298734"/>
            <a:ext cx="12192000" cy="559266"/>
          </a:xfrm>
          <a:prstGeom prst="rect">
            <a:avLst/>
          </a:prstGeom>
        </p:spPr>
      </p:pic>
      <p:pic>
        <p:nvPicPr>
          <p:cNvPr id="8" name="Picture 7" descr="A blue and grey logo&#10;&#10;AI-generated content may be incorrect.">
            <a:extLst>
              <a:ext uri="{FF2B5EF4-FFF2-40B4-BE49-F238E27FC236}">
                <a16:creationId xmlns:a16="http://schemas.microsoft.com/office/drawing/2014/main" id="{D8B7E925-C59A-5862-15D8-E307726E6E7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1762" y="6435453"/>
            <a:ext cx="220513" cy="3524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B9490-CEC1-8C92-C585-B2B42D588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7038" y="64228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403146B-CE3D-4062-9CEE-5613668C42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5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57" r:id="rId3"/>
    <p:sldLayoutId id="2147483662" r:id="rId4"/>
    <p:sldLayoutId id="2147483650" r:id="rId5"/>
    <p:sldLayoutId id="2147483664" r:id="rId6"/>
    <p:sldLayoutId id="2147483661" r:id="rId7"/>
    <p:sldLayoutId id="2147483659" r:id="rId8"/>
    <p:sldLayoutId id="214748365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3467D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5454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ptos" panose="020B0004020202020204" pitchFamily="34" charset="0"/>
        <a:buChar char="─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04606E-0A06-C65F-93B5-45B928D412D4}"/>
              </a:ext>
            </a:extLst>
          </p:cNvPr>
          <p:cNvSpPr>
            <a:spLocks/>
          </p:cNvSpPr>
          <p:nvPr/>
        </p:nvSpPr>
        <p:spPr>
          <a:xfrm>
            <a:off x="-1" y="-229544"/>
            <a:ext cx="12191999" cy="7108084"/>
          </a:xfrm>
          <a:prstGeom prst="rect">
            <a:avLst/>
          </a:prstGeom>
          <a:solidFill>
            <a:srgbClr val="001E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E0880E7-18D6-CCE8-D4D5-2F2AE3EE3AEB}"/>
              </a:ext>
            </a:extLst>
          </p:cNvPr>
          <p:cNvSpPr/>
          <p:nvPr/>
        </p:nvSpPr>
        <p:spPr>
          <a:xfrm>
            <a:off x="1" y="-38738"/>
            <a:ext cx="3098967" cy="1016000"/>
          </a:xfrm>
          <a:custGeom>
            <a:avLst/>
            <a:gdLst>
              <a:gd name="csX0" fmla="*/ 0 w 3098967"/>
              <a:gd name="csY0" fmla="*/ 0 h 1016000"/>
              <a:gd name="csX1" fmla="*/ 3098967 w 3098967"/>
              <a:gd name="csY1" fmla="*/ 0 h 1016000"/>
              <a:gd name="csX2" fmla="*/ 3098967 w 3098967"/>
              <a:gd name="csY2" fmla="*/ 922862 h 1016000"/>
              <a:gd name="csX3" fmla="*/ 3005829 w 3098967"/>
              <a:gd name="csY3" fmla="*/ 1016000 h 1016000"/>
              <a:gd name="csX4" fmla="*/ 0 w 3098967"/>
              <a:gd name="csY4" fmla="*/ 1016000 h 1016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98967" h="1016000">
                <a:moveTo>
                  <a:pt x="0" y="0"/>
                </a:moveTo>
                <a:lnTo>
                  <a:pt x="3098967" y="0"/>
                </a:lnTo>
                <a:lnTo>
                  <a:pt x="3098967" y="922862"/>
                </a:lnTo>
                <a:cubicBezTo>
                  <a:pt x="3098967" y="974301"/>
                  <a:pt x="3057268" y="1016000"/>
                  <a:pt x="3005829" y="1016000"/>
                </a:cubicBezTo>
                <a:lnTo>
                  <a:pt x="0" y="101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7EC39-C0F6-7FF9-5B84-0E5F982F7254}"/>
              </a:ext>
            </a:extLst>
          </p:cNvPr>
          <p:cNvSpPr txBox="1"/>
          <p:nvPr/>
        </p:nvSpPr>
        <p:spPr>
          <a:xfrm>
            <a:off x="766840" y="6236801"/>
            <a:ext cx="3005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April 23, 2026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AF36BE2-623C-5380-4E5F-4011241A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26472" t="-2802" r="24780" b="-4563"/>
          <a:stretch>
            <a:fillRect/>
          </a:stretch>
        </p:blipFill>
        <p:spPr>
          <a:xfrm>
            <a:off x="5916933" y="-276277"/>
            <a:ext cx="6275065" cy="7114472"/>
          </a:xfrm>
          <a:custGeom>
            <a:avLst/>
            <a:gdLst>
              <a:gd name="csX0" fmla="*/ 664643 w 5067427"/>
              <a:gd name="csY0" fmla="*/ 0 h 6277900"/>
              <a:gd name="csX1" fmla="*/ 5067427 w 5067427"/>
              <a:gd name="csY1" fmla="*/ 0 h 6277900"/>
              <a:gd name="csX2" fmla="*/ 5067427 w 5067427"/>
              <a:gd name="csY2" fmla="*/ 6277900 h 6277900"/>
              <a:gd name="csX3" fmla="*/ 111814 w 5067427"/>
              <a:gd name="csY3" fmla="*/ 6277900 h 6277900"/>
              <a:gd name="csX4" fmla="*/ 0 w 5067427"/>
              <a:gd name="csY4" fmla="*/ 6154724 h 6277900"/>
              <a:gd name="csX5" fmla="*/ 0 w 5067427"/>
              <a:gd name="csY5" fmla="*/ 2844170 h 6277900"/>
              <a:gd name="csX6" fmla="*/ 111814 w 5067427"/>
              <a:gd name="csY6" fmla="*/ 2720994 h 6277900"/>
              <a:gd name="csX7" fmla="*/ 511387 w 5067427"/>
              <a:gd name="csY7" fmla="*/ 2720994 h 6277900"/>
              <a:gd name="csX8" fmla="*/ 511387 w 5067427"/>
              <a:gd name="csY8" fmla="*/ 2720967 h 6277900"/>
              <a:gd name="csX9" fmla="*/ 572818 w 5067427"/>
              <a:gd name="csY9" fmla="*/ 2720967 h 6277900"/>
              <a:gd name="csX10" fmla="*/ 664643 w 5067427"/>
              <a:gd name="csY10" fmla="*/ 2619811 h 6277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5067427" h="6277900">
                <a:moveTo>
                  <a:pt x="664643" y="0"/>
                </a:moveTo>
                <a:lnTo>
                  <a:pt x="5067427" y="0"/>
                </a:lnTo>
                <a:lnTo>
                  <a:pt x="5067427" y="6277900"/>
                </a:lnTo>
                <a:lnTo>
                  <a:pt x="111814" y="6277900"/>
                </a:lnTo>
                <a:cubicBezTo>
                  <a:pt x="50061" y="6277900"/>
                  <a:pt x="0" y="6222752"/>
                  <a:pt x="0" y="6154724"/>
                </a:cubicBezTo>
                <a:lnTo>
                  <a:pt x="0" y="2844170"/>
                </a:lnTo>
                <a:cubicBezTo>
                  <a:pt x="0" y="2776142"/>
                  <a:pt x="50061" y="2720994"/>
                  <a:pt x="111814" y="2720994"/>
                </a:cubicBezTo>
                <a:lnTo>
                  <a:pt x="511387" y="2720994"/>
                </a:lnTo>
                <a:lnTo>
                  <a:pt x="511387" y="2720967"/>
                </a:lnTo>
                <a:lnTo>
                  <a:pt x="572818" y="2720967"/>
                </a:lnTo>
                <a:cubicBezTo>
                  <a:pt x="623532" y="2720967"/>
                  <a:pt x="664643" y="2675678"/>
                  <a:pt x="664643" y="2619811"/>
                </a:cubicBezTo>
                <a:close/>
              </a:path>
            </a:pathLst>
          </a:custGeom>
          <a:ln w="25400">
            <a:solidFill>
              <a:schemeClr val="bg1"/>
            </a:solidFill>
          </a:ln>
        </p:spPr>
      </p:pic>
      <p:sp>
        <p:nvSpPr>
          <p:cNvPr id="59" name="Freeform 58">
            <a:extLst>
              <a:ext uri="{FF2B5EF4-FFF2-40B4-BE49-F238E27FC236}">
                <a16:creationId xmlns:a16="http://schemas.microsoft.com/office/drawing/2014/main" id="{9DC709C3-4C5A-F682-0CB5-AEFEBE3D9124}"/>
              </a:ext>
            </a:extLst>
          </p:cNvPr>
          <p:cNvSpPr/>
          <p:nvPr/>
        </p:nvSpPr>
        <p:spPr>
          <a:xfrm>
            <a:off x="5967170" y="-83515"/>
            <a:ext cx="6224828" cy="6921710"/>
          </a:xfrm>
          <a:custGeom>
            <a:avLst/>
            <a:gdLst>
              <a:gd name="csX0" fmla="*/ 820517 w 6418730"/>
              <a:gd name="csY0" fmla="*/ 0 h 9138446"/>
              <a:gd name="csX1" fmla="*/ 6418730 w 6418730"/>
              <a:gd name="csY1" fmla="*/ 0 h 9138446"/>
              <a:gd name="csX2" fmla="*/ 6418730 w 6418730"/>
              <a:gd name="csY2" fmla="*/ 4342766 h 9138446"/>
              <a:gd name="csX3" fmla="*/ 6418730 w 6418730"/>
              <a:gd name="csY3" fmla="*/ 4743450 h 9138446"/>
              <a:gd name="csX4" fmla="*/ 6418730 w 6418730"/>
              <a:gd name="csY4" fmla="*/ 9012502 h 9138446"/>
              <a:gd name="csX5" fmla="*/ 6292786 w 6418730"/>
              <a:gd name="csY5" fmla="*/ 9138446 h 9138446"/>
              <a:gd name="csX6" fmla="*/ 125944 w 6418730"/>
              <a:gd name="csY6" fmla="*/ 9138446 h 9138446"/>
              <a:gd name="csX7" fmla="*/ 0 w 6418730"/>
              <a:gd name="csY7" fmla="*/ 9012502 h 9138446"/>
              <a:gd name="csX8" fmla="*/ 0 w 6418730"/>
              <a:gd name="csY8" fmla="*/ 4342766 h 9138446"/>
              <a:gd name="csX9" fmla="*/ 76921 w 6418730"/>
              <a:gd name="csY9" fmla="*/ 4226720 h 9138446"/>
              <a:gd name="csX10" fmla="*/ 125380 w 6418730"/>
              <a:gd name="csY10" fmla="*/ 4216936 h 9138446"/>
              <a:gd name="csX11" fmla="*/ 714384 w 6418730"/>
              <a:gd name="csY11" fmla="*/ 4216936 h 9138446"/>
              <a:gd name="csX12" fmla="*/ 820517 w 6418730"/>
              <a:gd name="csY12" fmla="*/ 4110803 h 91384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6418730" h="9138446">
                <a:moveTo>
                  <a:pt x="820517" y="0"/>
                </a:moveTo>
                <a:lnTo>
                  <a:pt x="6418730" y="0"/>
                </a:lnTo>
                <a:lnTo>
                  <a:pt x="6418730" y="4342766"/>
                </a:lnTo>
                <a:lnTo>
                  <a:pt x="6418730" y="4743450"/>
                </a:lnTo>
                <a:lnTo>
                  <a:pt x="6418730" y="9012502"/>
                </a:lnTo>
                <a:cubicBezTo>
                  <a:pt x="6418730" y="9082059"/>
                  <a:pt x="6362343" y="9138446"/>
                  <a:pt x="6292786" y="9138446"/>
                </a:cubicBezTo>
                <a:lnTo>
                  <a:pt x="125944" y="9138446"/>
                </a:lnTo>
                <a:cubicBezTo>
                  <a:pt x="56387" y="9138446"/>
                  <a:pt x="0" y="9082059"/>
                  <a:pt x="0" y="9012502"/>
                </a:cubicBezTo>
                <a:lnTo>
                  <a:pt x="0" y="4342766"/>
                </a:lnTo>
                <a:cubicBezTo>
                  <a:pt x="0" y="4290598"/>
                  <a:pt x="31718" y="4245839"/>
                  <a:pt x="76921" y="4226720"/>
                </a:cubicBezTo>
                <a:lnTo>
                  <a:pt x="125380" y="4216936"/>
                </a:lnTo>
                <a:lnTo>
                  <a:pt x="714384" y="4216936"/>
                </a:lnTo>
                <a:cubicBezTo>
                  <a:pt x="773000" y="4216936"/>
                  <a:pt x="820517" y="4169419"/>
                  <a:pt x="820517" y="4110803"/>
                </a:cubicBezTo>
                <a:close/>
              </a:path>
            </a:pathLst>
          </a:custGeom>
          <a:noFill/>
          <a:ln w="25400">
            <a:solidFill>
              <a:srgbClr val="13BE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2450E22-702A-ED29-C4C3-4277F901B75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</a:blip>
          <a:srcRect l="-2570" t="-811" r="-955" b="-2849"/>
          <a:stretch>
            <a:fillRect/>
          </a:stretch>
        </p:blipFill>
        <p:spPr>
          <a:xfrm>
            <a:off x="7239752" y="-182493"/>
            <a:ext cx="4008091" cy="6588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9DD507-41BC-EFC0-6A95-51B0EB52278E}"/>
              </a:ext>
            </a:extLst>
          </p:cNvPr>
          <p:cNvSpPr txBox="1">
            <a:spLocks/>
          </p:cNvSpPr>
          <p:nvPr/>
        </p:nvSpPr>
        <p:spPr>
          <a:xfrm>
            <a:off x="665240" y="1655621"/>
            <a:ext cx="432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oppins Bold" panose="00000800000000000000" pitchFamily="2" charset="0"/>
                <a:ea typeface="Roboto Black" panose="02000000000000000000" pitchFamily="2" charset="0"/>
                <a:cs typeface="Poppins Bold" panose="00000800000000000000" pitchFamily="2" charset="0"/>
              </a:rPr>
              <a:t>CITY OF SANTA FE SPRINGS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EDA049-6371-092E-8FA4-D73AD4A26353}"/>
              </a:ext>
            </a:extLst>
          </p:cNvPr>
          <p:cNvCxnSpPr>
            <a:cxnSpLocks/>
          </p:cNvCxnSpPr>
          <p:nvPr/>
        </p:nvCxnSpPr>
        <p:spPr>
          <a:xfrm>
            <a:off x="848728" y="2809593"/>
            <a:ext cx="516070" cy="0"/>
          </a:xfrm>
          <a:prstGeom prst="line">
            <a:avLst/>
          </a:prstGeom>
          <a:ln w="28575">
            <a:solidFill>
              <a:srgbClr val="13BE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FA068D0-725F-ADF7-0CF6-974DE302155D}"/>
              </a:ext>
            </a:extLst>
          </p:cNvPr>
          <p:cNvSpPr txBox="1">
            <a:spLocks/>
          </p:cNvSpPr>
          <p:nvPr/>
        </p:nvSpPr>
        <p:spPr>
          <a:xfrm>
            <a:off x="667803" y="2792565"/>
            <a:ext cx="516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13BEF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FY 2026-27 Budget Workshop #2</a:t>
            </a:r>
          </a:p>
        </p:txBody>
      </p:sp>
      <p:pic>
        <p:nvPicPr>
          <p:cNvPr id="7" name="Picture 6" descr="A blue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8F413594-ECD9-CB23-69FA-715A2F692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55" y="229889"/>
            <a:ext cx="1947995" cy="4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6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26AF5-E641-ECF4-1BF8-10E35E89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C72D1C-D53E-55C8-7ABF-7C595441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UCLA Anderson Forecast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641DA-B454-1C34-E971-94105243A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97" y="1140527"/>
            <a:ext cx="7484769" cy="5215668"/>
          </a:xfrm>
        </p:spPr>
        <p:txBody>
          <a:bodyPr>
            <a:normAutofit/>
          </a:bodyPr>
          <a:lstStyle/>
          <a:p>
            <a:r>
              <a:rPr lang="en-US" sz="2800" dirty="0"/>
              <a:t>LA will recover from most disruptive effects of tariffs and deportation:</a:t>
            </a:r>
          </a:p>
          <a:p>
            <a:pPr lvl="1"/>
            <a:r>
              <a:rPr lang="en-US" dirty="0"/>
              <a:t>Labor shortages and supply chain cost impacted manufacturing, construction, and agriculture</a:t>
            </a:r>
          </a:p>
          <a:p>
            <a:r>
              <a:rPr lang="en-US" sz="2800" dirty="0"/>
              <a:t>Recovery will start in late 2026 and growth will be slightly faster in 2027</a:t>
            </a:r>
          </a:p>
          <a:p>
            <a:pPr lvl="1"/>
            <a:r>
              <a:rPr lang="en-US" dirty="0"/>
              <a:t>LA economic boost from 2026 World Cup, 2027 Super Bowl, and 2028 Olympics</a:t>
            </a:r>
            <a:endParaRPr lang="en-US" sz="2000" dirty="0"/>
          </a:p>
          <a:p>
            <a:r>
              <a:rPr lang="en-US" sz="2800" dirty="0"/>
              <a:t>Regional GDP (2.4% in 2025) is expected to slow to </a:t>
            </a:r>
            <a:r>
              <a:rPr lang="en-US" sz="2800" b="1" dirty="0"/>
              <a:t>1.3%</a:t>
            </a:r>
            <a:r>
              <a:rPr lang="en-US" sz="2800" dirty="0"/>
              <a:t> in 2026</a:t>
            </a:r>
          </a:p>
          <a:p>
            <a:r>
              <a:rPr lang="en-US" sz="2800" dirty="0"/>
              <a:t>Unemployment: </a:t>
            </a:r>
            <a:r>
              <a:rPr lang="en-US" sz="2800" b="1" dirty="0"/>
              <a:t>5.5% </a:t>
            </a:r>
            <a:r>
              <a:rPr lang="en-US" sz="2800" dirty="0"/>
              <a:t>in 2026, recover to </a:t>
            </a:r>
            <a:r>
              <a:rPr lang="en-US" sz="2800" b="1" dirty="0"/>
              <a:t>4.6%</a:t>
            </a:r>
            <a:r>
              <a:rPr lang="en-US" sz="2800" dirty="0"/>
              <a:t> in 2027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64CB7E6-5A7F-225D-9682-7CCD2F7B9BDD}"/>
              </a:ext>
            </a:extLst>
          </p:cNvPr>
          <p:cNvSpPr txBox="1">
            <a:spLocks/>
          </p:cNvSpPr>
          <p:nvPr/>
        </p:nvSpPr>
        <p:spPr>
          <a:xfrm>
            <a:off x="8267700" y="1023382"/>
            <a:ext cx="2857500" cy="5050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467D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545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tos" panose="020B0004020202020204" pitchFamily="34" charset="0"/>
              <a:buChar char="─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1DEA4B-395C-87D5-55D0-E6BA5F6BFBEB}"/>
              </a:ext>
            </a:extLst>
          </p:cNvPr>
          <p:cNvSpPr txBox="1"/>
          <p:nvPr/>
        </p:nvSpPr>
        <p:spPr>
          <a:xfrm>
            <a:off x="8413595" y="1527717"/>
            <a:ext cx="3624219" cy="120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March 2026 Fed Dot Plot </a:t>
            </a:r>
            <a:r>
              <a:rPr lang="en-US" sz="2400" dirty="0"/>
              <a:t>Interest rate cut of 0.25% (25 bps): </a:t>
            </a:r>
            <a:r>
              <a:rPr lang="en-US" sz="2400" b="1" dirty="0"/>
              <a:t>3.50%-3.75%</a:t>
            </a:r>
            <a:endParaRPr lang="en-US" sz="2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40C13C-BF28-CC74-D48C-8B55E888FDA7}"/>
              </a:ext>
            </a:extLst>
          </p:cNvPr>
          <p:cNvSpPr txBox="1"/>
          <p:nvPr/>
        </p:nvSpPr>
        <p:spPr>
          <a:xfrm>
            <a:off x="8709326" y="3940018"/>
            <a:ext cx="3007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Should have positive impact on housing &amp; commercial real estate  market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0656F9C-C48C-4844-3436-30700128BFA2}"/>
              </a:ext>
            </a:extLst>
          </p:cNvPr>
          <p:cNvSpPr/>
          <p:nvPr/>
        </p:nvSpPr>
        <p:spPr>
          <a:xfrm>
            <a:off x="9910551" y="2897751"/>
            <a:ext cx="605049" cy="873504"/>
          </a:xfrm>
          <a:prstGeom prst="downArrow">
            <a:avLst/>
          </a:prstGeom>
          <a:solidFill>
            <a:srgbClr val="00B0F0"/>
          </a:solidFill>
          <a:ln>
            <a:solidFill>
              <a:srgbClr val="1346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B5E109-5539-395B-0367-115B834FF2E8}"/>
              </a:ext>
            </a:extLst>
          </p:cNvPr>
          <p:cNvCxnSpPr/>
          <p:nvPr/>
        </p:nvCxnSpPr>
        <p:spPr>
          <a:xfrm>
            <a:off x="8262257" y="2047875"/>
            <a:ext cx="0" cy="27622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1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24AC2-C1F9-B163-5B16-75807BF0B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39F0CC-F064-42B1-ECC4-37BC8475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Landscape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53F959-A159-5148-E44D-807D4256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172" y="1097658"/>
            <a:ext cx="6688963" cy="505097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3800" b="1" u="sng" dirty="0"/>
              <a:t>Challenging Economic Factors</a:t>
            </a:r>
          </a:p>
          <a:p>
            <a:r>
              <a:rPr lang="en-US" sz="3800" dirty="0"/>
              <a:t>Flat revenues </a:t>
            </a:r>
            <a:r>
              <a:rPr lang="en-US" sz="2900" dirty="0"/>
              <a:t>(Sales Tax, Franchise, UUT)</a:t>
            </a:r>
            <a:endParaRPr lang="en-US" sz="3800" dirty="0"/>
          </a:p>
          <a:p>
            <a:r>
              <a:rPr lang="en-US" sz="3800" dirty="0"/>
              <a:t>Pension (UAL) increases</a:t>
            </a:r>
          </a:p>
          <a:p>
            <a:r>
              <a:rPr lang="en-US" sz="3800" dirty="0"/>
              <a:t>Annual COLA/Step increase</a:t>
            </a:r>
          </a:p>
          <a:p>
            <a:r>
              <a:rPr lang="en-US" sz="3800" dirty="0"/>
              <a:t>Rising costs of contractual services</a:t>
            </a:r>
          </a:p>
          <a:p>
            <a:r>
              <a:rPr lang="en-US" sz="3800" dirty="0"/>
              <a:t>Expanding scope of services</a:t>
            </a:r>
          </a:p>
          <a:p>
            <a:r>
              <a:rPr lang="en-US" sz="3800" dirty="0"/>
              <a:t>Growing employee count</a:t>
            </a:r>
            <a:endParaRPr lang="en-US" sz="2600" dirty="0"/>
          </a:p>
          <a:p>
            <a:endParaRPr lang="en-US" sz="3800" dirty="0"/>
          </a:p>
          <a:p>
            <a:pPr marL="0" indent="0">
              <a:buNone/>
            </a:pPr>
            <a:r>
              <a:rPr lang="en-US" sz="3800" b="1" u="sng" dirty="0"/>
              <a:t>Offsetting Factors</a:t>
            </a:r>
          </a:p>
          <a:p>
            <a:r>
              <a:rPr lang="en-US" sz="3800" dirty="0"/>
              <a:t>Strong financial reserves</a:t>
            </a:r>
          </a:p>
          <a:p>
            <a:r>
              <a:rPr lang="en-US" sz="3800" dirty="0"/>
              <a:t>Focused economic development</a:t>
            </a:r>
          </a:p>
          <a:p>
            <a:r>
              <a:rPr lang="en-US" sz="3800" dirty="0"/>
              <a:t>Improved efficiencies</a:t>
            </a:r>
          </a:p>
          <a:p>
            <a:endParaRPr lang="en-US" sz="2400" dirty="0"/>
          </a:p>
          <a:p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2" name="Arrow: Up-Down 1">
            <a:extLst>
              <a:ext uri="{FF2B5EF4-FFF2-40B4-BE49-F238E27FC236}">
                <a16:creationId xmlns:a16="http://schemas.microsoft.com/office/drawing/2014/main" id="{D48AF927-7ECA-EEBE-D0B5-5149562DDA0F}"/>
              </a:ext>
            </a:extLst>
          </p:cNvPr>
          <p:cNvSpPr/>
          <p:nvPr/>
        </p:nvSpPr>
        <p:spPr>
          <a:xfrm>
            <a:off x="710173" y="1772304"/>
            <a:ext cx="366344" cy="1955768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A1571-E1AA-B358-9EA0-9656704C7279}"/>
              </a:ext>
            </a:extLst>
          </p:cNvPr>
          <p:cNvSpPr txBox="1"/>
          <p:nvPr/>
        </p:nvSpPr>
        <p:spPr>
          <a:xfrm>
            <a:off x="367108" y="1097658"/>
            <a:ext cx="99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Less </a:t>
            </a:r>
          </a:p>
          <a:p>
            <a:pPr algn="ctr"/>
            <a:r>
              <a:rPr lang="en-US" b="1" i="1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F2F5C-AA9C-7FEC-2AAA-E390211615C0}"/>
              </a:ext>
            </a:extLst>
          </p:cNvPr>
          <p:cNvSpPr txBox="1"/>
          <p:nvPr/>
        </p:nvSpPr>
        <p:spPr>
          <a:xfrm>
            <a:off x="392187" y="3756387"/>
            <a:ext cx="97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More </a:t>
            </a:r>
          </a:p>
          <a:p>
            <a:pPr algn="ctr"/>
            <a:r>
              <a:rPr lang="en-US" b="1" i="1" dirty="0"/>
              <a:t>control</a:t>
            </a: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2CE74ECF-E51A-9749-9E6C-95868A02050F}"/>
              </a:ext>
            </a:extLst>
          </p:cNvPr>
          <p:cNvSpPr/>
          <p:nvPr/>
        </p:nvSpPr>
        <p:spPr>
          <a:xfrm>
            <a:off x="7711341" y="2136044"/>
            <a:ext cx="3855207" cy="2585911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External Factors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Volatile Geopolitical Landscape 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causes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Economic Uncertainty</a:t>
            </a:r>
          </a:p>
        </p:txBody>
      </p:sp>
    </p:spTree>
    <p:extLst>
      <p:ext uri="{BB962C8B-B14F-4D97-AF65-F5344CB8AC3E}">
        <p14:creationId xmlns:p14="http://schemas.microsoft.com/office/powerpoint/2010/main" val="185572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5383B-8D90-A7D8-F301-5D5FF826D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7FF9-C5BB-4D96-02AC-33EE404E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Fiscal Year 2026-27 Proposed Budget</a:t>
            </a:r>
            <a:br>
              <a:rPr lang="en-US" dirty="0"/>
            </a:br>
            <a:r>
              <a:rPr lang="en-US" dirty="0"/>
              <a:t>General Fund Revenues</a:t>
            </a:r>
          </a:p>
        </p:txBody>
      </p:sp>
    </p:spTree>
    <p:extLst>
      <p:ext uri="{BB962C8B-B14F-4D97-AF65-F5344CB8AC3E}">
        <p14:creationId xmlns:p14="http://schemas.microsoft.com/office/powerpoint/2010/main" val="327048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79077-CA5D-4E8F-F340-4E11BFD6A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9AE648-D913-13A6-FD6F-D27FF3F3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Revenues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1B1DE4-F489-1D47-C02F-CD3574D09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50" y="1128157"/>
            <a:ext cx="4145613" cy="15604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March to March General Fund Revenue Comparison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114F0-B4B3-37C6-5205-234841276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163" y="866644"/>
            <a:ext cx="5965210" cy="54240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621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37A57-F5A8-9D8A-56D5-07D4A3E6E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B8526A-1641-09F8-0045-9534E61B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Revenues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2221E7-92E4-8E59-30E7-6FA7CF281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146208"/>
            <a:ext cx="11076994" cy="7385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FY 26-27 Projected General Fund Revenue Summary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A3A20E-A9D2-A5A6-6375-BD64ACE43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56" y="1802899"/>
            <a:ext cx="11462883" cy="24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67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55EE9-6852-1C9C-262F-0559DEE31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2C03C7-F246-4C61-FD60-57C4F5A6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Revenues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DC31B7A-3A31-FABE-87B0-3F2EABCE4101}"/>
              </a:ext>
            </a:extLst>
          </p:cNvPr>
          <p:cNvSpPr txBox="1">
            <a:spLocks/>
          </p:cNvSpPr>
          <p:nvPr/>
        </p:nvSpPr>
        <p:spPr>
          <a:xfrm>
            <a:off x="838198" y="1146208"/>
            <a:ext cx="10367867" cy="73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467D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545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tos" panose="020B0004020202020204" pitchFamily="34" charset="0"/>
              <a:buChar char="─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u="sng" dirty="0"/>
              <a:t>FY 26-27 Projected Revenue – General Revenues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4375E-0C23-3AFD-560B-41598A39E53A}"/>
              </a:ext>
            </a:extLst>
          </p:cNvPr>
          <p:cNvSpPr txBox="1"/>
          <p:nvPr/>
        </p:nvSpPr>
        <p:spPr>
          <a:xfrm>
            <a:off x="167191" y="6074228"/>
            <a:ext cx="10086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1-Missing Feb/Mar payments; 2-First payment next year; 3-Includes April; 4,5-Biannual, next payment in May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8F11F0-A031-35BB-7886-BC09449082DD}"/>
              </a:ext>
            </a:extLst>
          </p:cNvPr>
          <p:cNvSpPr/>
          <p:nvPr/>
        </p:nvSpPr>
        <p:spPr>
          <a:xfrm>
            <a:off x="119301" y="925328"/>
            <a:ext cx="694952" cy="738576"/>
          </a:xfrm>
          <a:prstGeom prst="ellipse">
            <a:avLst/>
          </a:prstGeom>
          <a:solidFill>
            <a:srgbClr val="1346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415FD-E8DC-6744-3A30-4A92395FF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2" y="1753102"/>
            <a:ext cx="10874693" cy="42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0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FD37F-AFDB-63C4-AEC4-F2230F09B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DF27BC-D262-9E21-2BAD-207A49F9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Revenues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A4B6C0-C25A-5CEA-9F99-BD2CD0544F24}"/>
              </a:ext>
            </a:extLst>
          </p:cNvPr>
          <p:cNvSpPr txBox="1">
            <a:spLocks/>
          </p:cNvSpPr>
          <p:nvPr/>
        </p:nvSpPr>
        <p:spPr>
          <a:xfrm>
            <a:off x="838198" y="1146208"/>
            <a:ext cx="10367867" cy="73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467D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545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tos" panose="020B0004020202020204" pitchFamily="34" charset="0"/>
              <a:buChar char="─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u="sng" dirty="0"/>
              <a:t>FY 26-27 Projected Revenue – Other Revenues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5BCA96B-3CD9-9FB1-A7C3-6F2891FF490B}"/>
              </a:ext>
            </a:extLst>
          </p:cNvPr>
          <p:cNvSpPr/>
          <p:nvPr/>
        </p:nvSpPr>
        <p:spPr>
          <a:xfrm>
            <a:off x="119301" y="925328"/>
            <a:ext cx="694952" cy="738576"/>
          </a:xfrm>
          <a:prstGeom prst="ellipse">
            <a:avLst/>
          </a:prstGeom>
          <a:solidFill>
            <a:srgbClr val="1346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B7A01E-46F1-2E43-0E53-67C6CAF3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47" y="1842449"/>
            <a:ext cx="11347167" cy="27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2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B6735-8420-772C-5423-2BD869898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A3AD87-EDDD-0DFD-B6C8-6CA22AEB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Revenues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44AD977-FCB1-55FC-453B-296ED08E2DD8}"/>
              </a:ext>
            </a:extLst>
          </p:cNvPr>
          <p:cNvSpPr txBox="1">
            <a:spLocks/>
          </p:cNvSpPr>
          <p:nvPr/>
        </p:nvSpPr>
        <p:spPr>
          <a:xfrm>
            <a:off x="838198" y="1146208"/>
            <a:ext cx="10367867" cy="73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467D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545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tos" panose="020B0004020202020204" pitchFamily="34" charset="0"/>
              <a:buChar char="─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u="sng" dirty="0"/>
              <a:t>FY 26-27 Projected Revenue – Program Revenues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0D6CD7-FBDB-3AA3-75A3-7EB58F4950D0}"/>
              </a:ext>
            </a:extLst>
          </p:cNvPr>
          <p:cNvSpPr/>
          <p:nvPr/>
        </p:nvSpPr>
        <p:spPr>
          <a:xfrm>
            <a:off x="119301" y="925328"/>
            <a:ext cx="694952" cy="738576"/>
          </a:xfrm>
          <a:prstGeom prst="ellipse">
            <a:avLst/>
          </a:prstGeom>
          <a:solidFill>
            <a:srgbClr val="1346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F700A-317D-4555-AB4C-6AE5FECD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27" y="1796957"/>
            <a:ext cx="11749945" cy="29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5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1EAC2-83EE-FF43-F8F9-46C4620F5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EC5D47-5D9D-A395-8540-6F476433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Revenues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78AB468-0705-048D-BE00-489648B2F812}"/>
              </a:ext>
            </a:extLst>
          </p:cNvPr>
          <p:cNvSpPr txBox="1">
            <a:spLocks/>
          </p:cNvSpPr>
          <p:nvPr/>
        </p:nvSpPr>
        <p:spPr>
          <a:xfrm>
            <a:off x="838198" y="1146208"/>
            <a:ext cx="10367867" cy="73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467D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545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tos" panose="020B0004020202020204" pitchFamily="34" charset="0"/>
              <a:buChar char="─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u="sng" dirty="0"/>
              <a:t>FY 26-27 Projected Revenue – Transfers/One-Time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F1FC33B-EF49-0F5F-C5EB-7ED4F4CE3667}"/>
              </a:ext>
            </a:extLst>
          </p:cNvPr>
          <p:cNvSpPr/>
          <p:nvPr/>
        </p:nvSpPr>
        <p:spPr>
          <a:xfrm>
            <a:off x="119301" y="925328"/>
            <a:ext cx="694952" cy="738576"/>
          </a:xfrm>
          <a:prstGeom prst="ellipse">
            <a:avLst/>
          </a:prstGeom>
          <a:solidFill>
            <a:srgbClr val="1346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B9C2F7-339B-0660-827C-0E244AC09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25" y="1925728"/>
            <a:ext cx="11470812" cy="22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50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9FA60-D01F-F05E-C11C-07C4765F9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DFF8-C400-5CFE-E2C2-F93AE196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Fiscal Year 2026-27 Proposed Budget</a:t>
            </a:r>
            <a:br>
              <a:rPr lang="en-US" dirty="0"/>
            </a:br>
            <a:r>
              <a:rPr lang="en-US" dirty="0"/>
              <a:t>General Fund Expenses</a:t>
            </a:r>
          </a:p>
        </p:txBody>
      </p:sp>
    </p:spTree>
    <p:extLst>
      <p:ext uri="{BB962C8B-B14F-4D97-AF65-F5344CB8AC3E}">
        <p14:creationId xmlns:p14="http://schemas.microsoft.com/office/powerpoint/2010/main" val="38462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7124B-E7A8-4582-8776-45441C54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D04B03-3540-088B-DF97-FBCAB370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82" y="1128156"/>
            <a:ext cx="11273590" cy="5048807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Opening Remarks by City Manager</a:t>
            </a:r>
          </a:p>
          <a:p>
            <a:pPr lvl="0"/>
            <a:r>
              <a:rPr lang="en-US" sz="4400" dirty="0"/>
              <a:t>FY 2024-25 Results</a:t>
            </a:r>
          </a:p>
          <a:p>
            <a:pPr lvl="0"/>
            <a:r>
              <a:rPr lang="en-US" sz="4400" dirty="0"/>
              <a:t>FY 2025-26 Budget Update</a:t>
            </a:r>
          </a:p>
          <a:p>
            <a:pPr lvl="0"/>
            <a:r>
              <a:rPr lang="en-US" sz="4400" dirty="0"/>
              <a:t>FY 2026-27 Proposed General Fund Budget</a:t>
            </a:r>
          </a:p>
          <a:p>
            <a:pPr lvl="0"/>
            <a:r>
              <a:rPr lang="en-US" sz="4400" dirty="0"/>
              <a:t>Department Summaries</a:t>
            </a:r>
          </a:p>
          <a:p>
            <a:pPr lvl="0"/>
            <a:r>
              <a:rPr lang="en-US" sz="4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82815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5FDDF-DFE9-2FFE-6F12-07967D057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9CC6A9-E4D9-2E65-1C84-68E1D341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Expenses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EFE3CA-7797-EFF2-2421-F3DDEBC2E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157"/>
            <a:ext cx="10515600" cy="5451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Key expense assumptions: FY 26-27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085A2-048F-1454-3B24-429438D7D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24" y="1778498"/>
            <a:ext cx="8904747" cy="45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38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90097-05E6-BF5E-03E8-012E1129D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A00759-DA0D-E5B9-0EA2-FC033C80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Expenses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0844C4-A08D-2A8D-E134-B0A16BAB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0" y="1173285"/>
            <a:ext cx="3422780" cy="123110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u="sng" dirty="0"/>
              <a:t>FY 26-27 Projected </a:t>
            </a:r>
          </a:p>
          <a:p>
            <a:pPr marL="0" lvl="0" indent="0">
              <a:buNone/>
            </a:pPr>
            <a:r>
              <a:rPr lang="en-US" sz="2800" b="1" u="sng" dirty="0"/>
              <a:t>Expense Summary</a:t>
            </a:r>
          </a:p>
          <a:p>
            <a:pPr marL="0" lvl="0" indent="0">
              <a:buNone/>
            </a:pPr>
            <a:endParaRPr lang="en-US" sz="2400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21CBB-0E53-98DD-0ACC-1C07052A0915}"/>
              </a:ext>
            </a:extLst>
          </p:cNvPr>
          <p:cNvSpPr txBox="1"/>
          <p:nvPr/>
        </p:nvSpPr>
        <p:spPr>
          <a:xfrm>
            <a:off x="78458" y="3269913"/>
            <a:ext cx="32740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u="sng" dirty="0"/>
              <a:t>Community Services Division includes:</a:t>
            </a:r>
          </a:p>
          <a:p>
            <a:r>
              <a:rPr lang="en-US" sz="1200" dirty="0"/>
              <a:t>     -Community Services Administration</a:t>
            </a:r>
          </a:p>
          <a:p>
            <a:r>
              <a:rPr lang="en-US" sz="1200" dirty="0"/>
              <a:t>     -Library &amp; Cultural Services</a:t>
            </a:r>
          </a:p>
          <a:p>
            <a:r>
              <a:rPr lang="en-US" sz="1200" dirty="0"/>
              <a:t>     -Family &amp; Human Services</a:t>
            </a:r>
          </a:p>
          <a:p>
            <a:r>
              <a:rPr lang="en-US" sz="1200" dirty="0"/>
              <a:t>     -Transit Services</a:t>
            </a:r>
          </a:p>
          <a:p>
            <a:r>
              <a:rPr lang="en-US" sz="1200" dirty="0"/>
              <a:t>     -Citywide Branding</a:t>
            </a:r>
            <a:endParaRPr lang="en-US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2CF1C2-1D66-C9FF-DAFF-CF258736AF7E}"/>
              </a:ext>
            </a:extLst>
          </p:cNvPr>
          <p:cNvGrpSpPr/>
          <p:nvPr/>
        </p:nvGrpSpPr>
        <p:grpSpPr>
          <a:xfrm>
            <a:off x="3339833" y="1045028"/>
            <a:ext cx="8811033" cy="5047864"/>
            <a:chOff x="3339833" y="1045028"/>
            <a:chExt cx="8811033" cy="50478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F77267-D886-72CB-1BE8-8322CAD88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9833" y="1045028"/>
              <a:ext cx="8811033" cy="504786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C84406-F4E1-8539-746E-4C88C8230E2C}"/>
                </a:ext>
              </a:extLst>
            </p:cNvPr>
            <p:cNvSpPr txBox="1"/>
            <p:nvPr/>
          </p:nvSpPr>
          <p:spPr>
            <a:xfrm>
              <a:off x="5476875" y="3244334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569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843CE-1CEC-35EE-D2AB-E8B48371F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753B50-00A6-9EDF-A737-E0CBA212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Expenses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85FEBF-D9B3-127C-5591-BD37AD203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7193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Expense Summary: Full-Time Labor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06EE60-02E5-1C5D-DF57-F12CCE214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61710"/>
              </p:ext>
            </p:extLst>
          </p:nvPr>
        </p:nvGraphicFramePr>
        <p:xfrm>
          <a:off x="936547" y="1620146"/>
          <a:ext cx="9368037" cy="461027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469864">
                  <a:extLst>
                    <a:ext uri="{9D8B030D-6E8A-4147-A177-3AD203B41FA5}">
                      <a16:colId xmlns:a16="http://schemas.microsoft.com/office/drawing/2014/main" val="4154487910"/>
                    </a:ext>
                  </a:extLst>
                </a:gridCol>
                <a:gridCol w="988347">
                  <a:extLst>
                    <a:ext uri="{9D8B030D-6E8A-4147-A177-3AD203B41FA5}">
                      <a16:colId xmlns:a16="http://schemas.microsoft.com/office/drawing/2014/main" val="674493798"/>
                    </a:ext>
                  </a:extLst>
                </a:gridCol>
                <a:gridCol w="1255301">
                  <a:extLst>
                    <a:ext uri="{9D8B030D-6E8A-4147-A177-3AD203B41FA5}">
                      <a16:colId xmlns:a16="http://schemas.microsoft.com/office/drawing/2014/main" val="3305876487"/>
                    </a:ext>
                  </a:extLst>
                </a:gridCol>
                <a:gridCol w="1655351">
                  <a:extLst>
                    <a:ext uri="{9D8B030D-6E8A-4147-A177-3AD203B41FA5}">
                      <a16:colId xmlns:a16="http://schemas.microsoft.com/office/drawing/2014/main" val="3967249750"/>
                    </a:ext>
                  </a:extLst>
                </a:gridCol>
                <a:gridCol w="1010827">
                  <a:extLst>
                    <a:ext uri="{9D8B030D-6E8A-4147-A177-3AD203B41FA5}">
                      <a16:colId xmlns:a16="http://schemas.microsoft.com/office/drawing/2014/main" val="3414910517"/>
                    </a:ext>
                  </a:extLst>
                </a:gridCol>
                <a:gridCol w="988347">
                  <a:extLst>
                    <a:ext uri="{9D8B030D-6E8A-4147-A177-3AD203B41FA5}">
                      <a16:colId xmlns:a16="http://schemas.microsoft.com/office/drawing/2014/main" val="3667181028"/>
                    </a:ext>
                  </a:extLst>
                </a:gridCol>
              </a:tblGrid>
              <a:tr h="52436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</a:p>
                  </a:txBody>
                  <a:tcPr marL="77582" marR="77582" marT="38791" marB="38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25-26</a:t>
                      </a: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FTEs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Mid-Year </a:t>
                      </a: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Adjustment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Budgeted FTEs </a:t>
                      </a: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Removed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FTE</a:t>
                      </a: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26-27</a:t>
                      </a: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FTEs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61481"/>
                  </a:ext>
                </a:extLst>
              </a:tr>
              <a:tr h="33712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Manager’s Office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526881"/>
                  </a:ext>
                </a:extLst>
              </a:tr>
              <a:tr h="33712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Development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83229"/>
                  </a:ext>
                </a:extLst>
              </a:tr>
              <a:tr h="33712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911105"/>
                  </a:ext>
                </a:extLst>
              </a:tr>
              <a:tr h="33712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Fire-Rescue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138758"/>
                  </a:ext>
                </a:extLst>
              </a:tr>
              <a:tr h="33712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Parks and Recreation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24*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359196"/>
                  </a:ext>
                </a:extLst>
              </a:tr>
              <a:tr h="33712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Police and Community Services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007975"/>
                  </a:ext>
                </a:extLst>
              </a:tr>
              <a:tr h="337123">
                <a:tc>
                  <a:txBody>
                    <a:bodyPr/>
                    <a:lstStyle/>
                    <a:p>
                      <a:pPr lvl="1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Police Services Division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928391"/>
                  </a:ext>
                </a:extLst>
              </a:tr>
              <a:tr h="337123">
                <a:tc>
                  <a:txBody>
                    <a:bodyPr/>
                    <a:lstStyle/>
                    <a:p>
                      <a:pPr lvl="1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Services Division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24*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704478"/>
                  </a:ext>
                </a:extLst>
              </a:tr>
              <a:tr h="33712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Works Engineering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119077"/>
                  </a:ext>
                </a:extLst>
              </a:tr>
              <a:tr h="33712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Works Maintenance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430810"/>
                  </a:ext>
                </a:extLst>
              </a:tr>
              <a:tr h="364801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Fund Total FTEs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(22)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40167"/>
                  </a:ext>
                </a:extLst>
              </a:tr>
              <a:tr h="33712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Utility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7582" marR="77582" marT="38791" marB="38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7106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1A76AE1-DEC2-06DE-803B-2B9110641002}"/>
              </a:ext>
            </a:extLst>
          </p:cNvPr>
          <p:cNvSpPr txBox="1"/>
          <p:nvPr/>
        </p:nvSpPr>
        <p:spPr>
          <a:xfrm>
            <a:off x="10409735" y="3738676"/>
            <a:ext cx="1701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 </a:t>
            </a:r>
            <a:r>
              <a:rPr lang="en-US" sz="1400" dirty="0"/>
              <a:t>4 FTEs transferred from Community Services to Parks at mid-year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7330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C9579-08CB-48A2-005E-A8D6D164C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71FB58-5E1A-7FBA-11D2-49373B47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Expenses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29878F-BB14-77E0-1C8F-957B3365C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1203379" cy="7193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Expense Summary: UAL, OPEB, and other Fixed Labor Costs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8C14EC-37C0-E23B-1DF0-1DA7830BB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10" y="1735494"/>
            <a:ext cx="11214953" cy="44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55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945B2-6ACE-C666-9F5E-D82B793DA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E8CEA5-30BE-6EB3-0BC8-A8FE0FD4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Expenses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D3E64-785E-B0F1-5910-89E8B27C0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7193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Expense Summary: Part-Time Labor by Hours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FCC180-CB37-62EF-D99D-DB2F62FBB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80" y="1685585"/>
            <a:ext cx="8713177" cy="467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79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B080E-0F94-E6EB-4B61-81AD44BC3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5A937E-B5A0-E9BD-1DC5-5BAD7EF0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Expenses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727DC2-0A65-B400-D89F-D504FD94F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7559567" cy="7193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Expense Summary: 1-Time Requests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3D7C2A-4F96-D088-0082-EB49BAB7D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481311"/>
              </p:ext>
            </p:extLst>
          </p:nvPr>
        </p:nvGraphicFramePr>
        <p:xfrm>
          <a:off x="1093517" y="2008786"/>
          <a:ext cx="10004962" cy="34796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86117">
                  <a:extLst>
                    <a:ext uri="{9D8B030D-6E8A-4147-A177-3AD203B41FA5}">
                      <a16:colId xmlns:a16="http://schemas.microsoft.com/office/drawing/2014/main" val="4154487910"/>
                    </a:ext>
                  </a:extLst>
                </a:gridCol>
                <a:gridCol w="1585441">
                  <a:extLst>
                    <a:ext uri="{9D8B030D-6E8A-4147-A177-3AD203B41FA5}">
                      <a16:colId xmlns:a16="http://schemas.microsoft.com/office/drawing/2014/main" val="3305876487"/>
                    </a:ext>
                  </a:extLst>
                </a:gridCol>
                <a:gridCol w="4333404">
                  <a:extLst>
                    <a:ext uri="{9D8B030D-6E8A-4147-A177-3AD203B41FA5}">
                      <a16:colId xmlns:a16="http://schemas.microsoft.com/office/drawing/2014/main" val="3667181028"/>
                    </a:ext>
                  </a:extLst>
                </a:gridCol>
              </a:tblGrid>
              <a:tr h="62609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</a:p>
                  </a:txBody>
                  <a:tcPr marL="92633" marR="92633" marT="46316" marB="46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5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Amount</a:t>
                      </a:r>
                    </a:p>
                  </a:txBody>
                  <a:tcPr marL="92633" marR="92633" marT="46316" marB="46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5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92633" marR="92633" marT="46316" marB="46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61481"/>
                  </a:ext>
                </a:extLst>
              </a:tr>
              <a:tr h="40252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Development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 zoning code update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83229"/>
                  </a:ext>
                </a:extLst>
              </a:tr>
              <a:tr h="40252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Fire-Rescue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$233,000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EMS startup costs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138758"/>
                  </a:ext>
                </a:extLst>
              </a:tr>
              <a:tr h="40252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Parks and Recreation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$15,921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 devices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359196"/>
                  </a:ext>
                </a:extLst>
              </a:tr>
              <a:tr h="40252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Police and Community Services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007975"/>
                  </a:ext>
                </a:extLst>
              </a:tr>
              <a:tr h="402525">
                <a:tc>
                  <a:txBody>
                    <a:bodyPr/>
                    <a:lstStyle/>
                    <a:p>
                      <a:pPr lvl="1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Police Services Division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$128,400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 devices and other equipment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928391"/>
                  </a:ext>
                </a:extLst>
              </a:tr>
              <a:tr h="402525">
                <a:tc>
                  <a:txBody>
                    <a:bodyPr/>
                    <a:lstStyle/>
                    <a:p>
                      <a:pPr lvl="1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Services Division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$293,443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Branding efforts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704478"/>
                  </a:ext>
                </a:extLst>
              </a:tr>
              <a:tr h="438368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Fund Total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$970,764 </a:t>
                      </a: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33" marR="92633" marT="46316" marB="46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40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826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B2437-939F-E955-098C-ED9DBE5B3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3AA80-BC42-CB67-D719-C5ABF07D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Department Summaries</a:t>
            </a:r>
          </a:p>
        </p:txBody>
      </p:sp>
    </p:spTree>
    <p:extLst>
      <p:ext uri="{BB962C8B-B14F-4D97-AF65-F5344CB8AC3E}">
        <p14:creationId xmlns:p14="http://schemas.microsoft.com/office/powerpoint/2010/main" val="1147994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9DCDC-3E43-6CC8-D6F3-6F26A260C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D8BC21-0587-A749-EEF0-9441C53D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Summaries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C270F2-0159-5A6E-5D79-4B07B3806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6"/>
            <a:ext cx="10874829" cy="5188667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US" dirty="0"/>
              <a:t>City Manager’s Office</a:t>
            </a:r>
          </a:p>
          <a:p>
            <a:pPr lvl="0">
              <a:buFontTx/>
              <a:buChar char="-"/>
            </a:pPr>
            <a:r>
              <a:rPr lang="en-US" dirty="0"/>
              <a:t>Community Development</a:t>
            </a:r>
          </a:p>
          <a:p>
            <a:pPr lvl="0">
              <a:buFontTx/>
              <a:buChar char="-"/>
            </a:pPr>
            <a:r>
              <a:rPr lang="en-US" dirty="0"/>
              <a:t>Finance</a:t>
            </a:r>
          </a:p>
          <a:p>
            <a:pPr lvl="0">
              <a:buFontTx/>
              <a:buChar char="-"/>
            </a:pPr>
            <a:r>
              <a:rPr lang="en-US" dirty="0"/>
              <a:t>Fire-Rescue</a:t>
            </a:r>
          </a:p>
          <a:p>
            <a:pPr lvl="0">
              <a:buFontTx/>
              <a:buChar char="-"/>
            </a:pPr>
            <a:r>
              <a:rPr lang="en-US" dirty="0"/>
              <a:t>Parks and Recreation</a:t>
            </a:r>
          </a:p>
          <a:p>
            <a:pPr lvl="0">
              <a:buFontTx/>
              <a:buChar char="-"/>
            </a:pPr>
            <a:r>
              <a:rPr lang="en-US" dirty="0"/>
              <a:t>Police and Community Services</a:t>
            </a:r>
          </a:p>
          <a:p>
            <a:pPr lvl="0">
              <a:buFontTx/>
              <a:buChar char="-"/>
            </a:pPr>
            <a:r>
              <a:rPr lang="en-US" dirty="0"/>
              <a:t>Public Works Engineering</a:t>
            </a:r>
          </a:p>
          <a:p>
            <a:pPr lvl="0">
              <a:buFontTx/>
              <a:buChar char="-"/>
            </a:pPr>
            <a:r>
              <a:rPr lang="en-US" dirty="0"/>
              <a:t>Public Works Maintenance</a:t>
            </a:r>
          </a:p>
          <a:p>
            <a:pPr lvl="0">
              <a:buFontTx/>
              <a:buChar char="-"/>
            </a:pPr>
            <a:r>
              <a:rPr lang="en-US" dirty="0"/>
              <a:t>Water Utility</a:t>
            </a:r>
          </a:p>
        </p:txBody>
      </p:sp>
    </p:spTree>
    <p:extLst>
      <p:ext uri="{BB962C8B-B14F-4D97-AF65-F5344CB8AC3E}">
        <p14:creationId xmlns:p14="http://schemas.microsoft.com/office/powerpoint/2010/main" val="2066073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9C24C-C8CD-57F8-2F48-063334431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4D19-E206-F22C-6F3E-E2F74A7A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City Manager’s Office</a:t>
            </a:r>
          </a:p>
        </p:txBody>
      </p:sp>
    </p:spTree>
    <p:extLst>
      <p:ext uri="{BB962C8B-B14F-4D97-AF65-F5344CB8AC3E}">
        <p14:creationId xmlns:p14="http://schemas.microsoft.com/office/powerpoint/2010/main" val="3178060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038E1-7E49-F593-72BA-3BF7F28AB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7BE5C-BF49-FDD6-4B96-64D3B766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Manager’s Office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00DE6-CD7A-0811-F408-CA5AF169F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Proposed Budget Summary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22F8D-B6CD-365F-31A3-4F23FFCD2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4" y="1934548"/>
            <a:ext cx="11896812" cy="388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6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3D64-F7DC-9E55-A8A4-A17C68BE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Year </a:t>
            </a:r>
            <a:r>
              <a:rPr lang="en-US"/>
              <a:t>2024-25 Results</a:t>
            </a:r>
          </a:p>
        </p:txBody>
      </p:sp>
    </p:spTree>
    <p:extLst>
      <p:ext uri="{BB962C8B-B14F-4D97-AF65-F5344CB8AC3E}">
        <p14:creationId xmlns:p14="http://schemas.microsoft.com/office/powerpoint/2010/main" val="514430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E3BFE-09EA-CC0C-1BC7-8FE823CD1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5246C0-AAC9-4725-9120-11F4B897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Manager’s Office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E9D26-59F0-B136-0A80-4EBBE764E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Full-Time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80A4C6-63AD-9175-7D38-7DB616CA4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083" y="914775"/>
            <a:ext cx="3912667" cy="53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12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F1B10-5B6D-0EF0-A5C7-BD78B14A3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F65C3E-DA7E-457F-395B-86D346DB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Organization Support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82029D-6E69-3E25-394B-84EA0CF84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899432"/>
            <a:ext cx="9763125" cy="53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4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E333E-189C-7EFF-488B-EB9B604FF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D799-4ADE-D99A-E58C-4F940A25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1391479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56F94-8731-7381-FCD1-D2DA79260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37B82-5FE9-B20A-1A50-27ECF00D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A217F4-6DF7-C1E5-10BB-B532FEAB7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Proposed Budget Summary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4E4F3-05A4-4163-2F7C-0163D3100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74" y="2125502"/>
            <a:ext cx="11838251" cy="2533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C03353-EA11-20BD-F289-9A17996C742C}"/>
              </a:ext>
            </a:extLst>
          </p:cNvPr>
          <p:cNvSpPr txBox="1"/>
          <p:nvPr/>
        </p:nvSpPr>
        <p:spPr>
          <a:xfrm>
            <a:off x="176874" y="4658722"/>
            <a:ext cx="9443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Admin and Current Planning excludes reimbursable grant amounts (FY 25-26: $1,023,000; FY 26-27: $700,000)</a:t>
            </a:r>
          </a:p>
        </p:txBody>
      </p:sp>
    </p:spTree>
    <p:extLst>
      <p:ext uri="{BB962C8B-B14F-4D97-AF65-F5344CB8AC3E}">
        <p14:creationId xmlns:p14="http://schemas.microsoft.com/office/powerpoint/2010/main" val="1610179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BCDD9-B39E-A373-8881-255D49754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41532D-A2C8-739F-1713-946ABA66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2EDE7F-7767-C887-F284-64CFD03F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Full-Time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69C4D-24FA-4D25-FDC7-6CA4E5F31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911" y="2061291"/>
            <a:ext cx="8545531" cy="415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81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8CFAB-A7F6-236D-C75A-9EFBE6617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3FE8A7-2D92-8119-41B3-3DADAD55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F52C08-A0DB-2CD6-E2C7-1D18E5978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Part-Time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328B21-F90D-9A9E-ACF4-FE13D677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788" y="2863401"/>
            <a:ext cx="5882234" cy="11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80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884D7-D8FB-9E3D-AB47-275B6A88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89A7C-8B3B-DF71-7EAF-B654041D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0FA0D6-59A5-3A87-CF0C-5030FFD2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157"/>
            <a:ext cx="5487865" cy="6109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New and 1-time requests</a:t>
            </a:r>
          </a:p>
          <a:p>
            <a:pPr marL="0" lvl="0" indent="0">
              <a:lnSpc>
                <a:spcPct val="0"/>
              </a:lnSpc>
              <a:spcBef>
                <a:spcPts val="0"/>
              </a:spcBef>
              <a:buNone/>
            </a:pPr>
            <a:endParaRPr lang="en-US" b="1" u="sng" dirty="0"/>
          </a:p>
          <a:p>
            <a:pPr marL="0" lvl="0" indent="0">
              <a:lnSpc>
                <a:spcPct val="0"/>
              </a:lnSpc>
              <a:spcBef>
                <a:spcPts val="0"/>
              </a:spcBef>
              <a:buNone/>
            </a:pPr>
            <a:endParaRPr lang="en-US" b="1" u="sng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48737D4-5175-4750-9632-2B19D44F3B90}"/>
              </a:ext>
            </a:extLst>
          </p:cNvPr>
          <p:cNvSpPr txBox="1">
            <a:spLocks/>
          </p:cNvSpPr>
          <p:nvPr/>
        </p:nvSpPr>
        <p:spPr>
          <a:xfrm>
            <a:off x="838197" y="1869641"/>
            <a:ext cx="11191877" cy="3249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467D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545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tos" panose="020B0004020202020204" pitchFamily="34" charset="0"/>
              <a:buChar char="─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Petroleum Engineering (Contractual Services) </a:t>
            </a:r>
          </a:p>
          <a:p>
            <a:pPr>
              <a:buFontTx/>
              <a:buChar char="-"/>
            </a:pPr>
            <a:r>
              <a:rPr lang="en-US" dirty="0"/>
              <a:t>Architectural Services (Contractual Services) </a:t>
            </a:r>
          </a:p>
          <a:p>
            <a:pPr>
              <a:buFontTx/>
              <a:buChar char="-"/>
            </a:pPr>
            <a:r>
              <a:rPr lang="en-US" dirty="0"/>
              <a:t>Funds for Appraisals and Title Reports (Contractual Services) </a:t>
            </a:r>
          </a:p>
          <a:p>
            <a:pPr>
              <a:buFontTx/>
              <a:buChar char="-"/>
            </a:pPr>
            <a:r>
              <a:rPr lang="en-US" dirty="0"/>
              <a:t>GovWell AI Operating System (Subscription)</a:t>
            </a:r>
          </a:p>
          <a:p>
            <a:pPr>
              <a:buFontTx/>
              <a:buChar char="-"/>
            </a:pPr>
            <a:r>
              <a:rPr lang="en-US" dirty="0"/>
              <a:t>I.CON West Conference (Travel/Meetings)</a:t>
            </a:r>
          </a:p>
          <a:p>
            <a:pPr>
              <a:buFontTx/>
              <a:buChar char="-"/>
            </a:pPr>
            <a:r>
              <a:rPr lang="en-US" dirty="0"/>
              <a:t>Completion of Comprehensive Zoning Code Update (Spring ‘27)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057708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45F9F-5149-C705-C873-CC1330938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4B2E3-BA2A-7F5A-155E-1FC06713E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2999224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BD6B3-0A14-8B0C-4774-7B0AF02AB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9E0FE8-17F9-26D0-B6A0-5C7A75FA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007C46-A00D-A52F-065B-AF05A0CF2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Proposed Budget Summary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79CAA2-2126-A3D6-0AF2-E741451C7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6" y="2338410"/>
            <a:ext cx="11927767" cy="218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2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5BA58-93B9-114E-C2AC-9D2BAB237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995492-1461-9D9A-A003-C52305D08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DBDCEA-8732-0FA1-62C1-D56A4FE7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Full-Time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B8FFF-2040-2307-E118-8BC5B05BC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396" y="1085686"/>
            <a:ext cx="5289205" cy="52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9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884D7-D8FB-9E3D-AB47-275B6A88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89A7C-8B3B-DF71-7EAF-B654041D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2024-25 Year-End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0FA0D6-59A5-3A87-CF0C-5030FFD2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157"/>
            <a:ext cx="10515600" cy="5451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FY 2024-25 General Fund Year-End Actual (unaudited)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733492-FF54-C6DD-9024-3E4F84ED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48" y="2159791"/>
            <a:ext cx="11607103" cy="32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8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D47DD-67CA-F24A-2CB4-2E511745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27A12-5698-1283-116A-F48B5146F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0C63968-357C-D26C-E922-9BC9F3D26277}"/>
              </a:ext>
            </a:extLst>
          </p:cNvPr>
          <p:cNvSpPr txBox="1">
            <a:spLocks/>
          </p:cNvSpPr>
          <p:nvPr/>
        </p:nvSpPr>
        <p:spPr>
          <a:xfrm>
            <a:off x="838198" y="1272276"/>
            <a:ext cx="10845802" cy="4709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467D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545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tos" panose="020B0004020202020204" pitchFamily="34" charset="0"/>
              <a:buChar char="─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600" dirty="0"/>
              <a:t>2 vacant Accounting positions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600" dirty="0"/>
              <a:t>Budget: Implementation of Position Control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600" dirty="0"/>
              <a:t>Water: Outsource billing (SGVWC)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600" dirty="0"/>
              <a:t>IT: Internet &amp; Telephone enhancements + consolidate &amp; integrate software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600" dirty="0"/>
              <a:t>Finance: Streamline vendor payments</a:t>
            </a:r>
          </a:p>
        </p:txBody>
      </p:sp>
    </p:spTree>
    <p:extLst>
      <p:ext uri="{BB962C8B-B14F-4D97-AF65-F5344CB8AC3E}">
        <p14:creationId xmlns:p14="http://schemas.microsoft.com/office/powerpoint/2010/main" val="4198484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21E25-96F4-6497-A114-6DBC128FE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93B1-9C9D-831C-D7A3-201E7674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Fire-Rescue</a:t>
            </a:r>
          </a:p>
        </p:txBody>
      </p:sp>
    </p:spTree>
    <p:extLst>
      <p:ext uri="{BB962C8B-B14F-4D97-AF65-F5344CB8AC3E}">
        <p14:creationId xmlns:p14="http://schemas.microsoft.com/office/powerpoint/2010/main" val="3849550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FA67B-B051-7AD4-B355-85D741276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A4F481-C3DC-11E4-6ED2-11B04CD4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Fire-Rescue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B94F06-1C2C-F8BB-12FF-40BF1D0E7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Proposed Budget Summary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C00F6F-2F19-3C9D-AE73-2A669117C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4" y="2383125"/>
            <a:ext cx="11963831" cy="251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10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393E6-65B7-24E6-E5DC-1EDFD238E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445651-F3DD-4A2F-60FC-0F399D0D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Fire-Rescue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56F735-F341-991C-A24E-A4930256D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Full-Time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ECD8CA-DF03-7A51-4464-3A288646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233" y="869567"/>
            <a:ext cx="6066795" cy="54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21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E4DC0-7C1C-D297-3204-C14EF49F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875816-5A32-619C-45B0-5555720E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Fire-Rescue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7D7BCD-04D2-919A-8045-F9C1725D6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Part-Time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FEECCF-B37B-7981-CB8D-B6CCDF70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298" y="2475266"/>
            <a:ext cx="5594168" cy="19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7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884D7-D8FB-9E3D-AB47-275B6A88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89A7C-8B3B-DF71-7EAF-B654041D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Fire-Rescue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0FA0D6-59A5-3A87-CF0C-5030FFD2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157"/>
            <a:ext cx="5487865" cy="6109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New and 1-time requests</a:t>
            </a:r>
          </a:p>
          <a:p>
            <a:pPr marL="0" lvl="0" indent="0">
              <a:lnSpc>
                <a:spcPct val="0"/>
              </a:lnSpc>
              <a:spcBef>
                <a:spcPts val="0"/>
              </a:spcBef>
              <a:buNone/>
            </a:pPr>
            <a:endParaRPr lang="en-US" b="1" u="sng" dirty="0"/>
          </a:p>
          <a:p>
            <a:pPr marL="0" lvl="0" indent="0">
              <a:lnSpc>
                <a:spcPct val="0"/>
              </a:lnSpc>
              <a:spcBef>
                <a:spcPts val="0"/>
              </a:spcBef>
              <a:buNone/>
            </a:pPr>
            <a:endParaRPr lang="en-US" b="1" u="sng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48737D4-5175-4750-9632-2B19D44F3B90}"/>
              </a:ext>
            </a:extLst>
          </p:cNvPr>
          <p:cNvSpPr txBox="1">
            <a:spLocks/>
          </p:cNvSpPr>
          <p:nvPr/>
        </p:nvSpPr>
        <p:spPr>
          <a:xfrm>
            <a:off x="838198" y="1869640"/>
            <a:ext cx="10845802" cy="4313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467D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545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tos" panose="020B0004020202020204" pitchFamily="34" charset="0"/>
              <a:buChar char="─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en-US" sz="3600" dirty="0"/>
              <a:t>EMS Transportation Program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3600" dirty="0"/>
              <a:t>Emergency Management and Resilience Coordinator Position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3600" dirty="0"/>
              <a:t>Development of a Regional Drone Program for Emergency Response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3600" dirty="0"/>
              <a:t>Strengthening fire apparatus maintenance capabilities to improve fleet reliability and reduce downtime 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852249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2EA8B-F314-9988-165E-462682ECE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F63C-02EE-1757-14A5-D0F11655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Parks and Recreation</a:t>
            </a:r>
          </a:p>
        </p:txBody>
      </p:sp>
    </p:spTree>
    <p:extLst>
      <p:ext uri="{BB962C8B-B14F-4D97-AF65-F5344CB8AC3E}">
        <p14:creationId xmlns:p14="http://schemas.microsoft.com/office/powerpoint/2010/main" val="2221016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CBAC1-8A18-B734-6985-4E4899057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43447C-DBCB-33B1-0F7F-CB424029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Parks and Recreation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17EC9B-1667-FA7C-FD5A-27BF2010D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Proposed Budget Summary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6A8C2-D759-B6C6-C6BB-D12EC860C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2" y="1881255"/>
            <a:ext cx="11967815" cy="41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46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B7E36-031B-B08F-05C2-F3CECBE91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262CDB-2643-B4C8-3715-1543A0D1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Parks and Recreation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6C247E-B1AB-3196-B49A-4A75D1D13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Full-Time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FF5D5-8F5D-42CE-27F9-B9F98D1C4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187" y="1235102"/>
            <a:ext cx="7170301" cy="438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637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BE92C-2291-0A38-A430-EB17FA448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22F5D5-2CAF-70DE-4660-20473B33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Parks and Recreation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E16A43-0F61-DC3A-693A-45AB6E1C4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Part-Time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DCF09-6569-ECC1-239A-0D3051942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725" y="1128157"/>
            <a:ext cx="5594172" cy="47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6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90E04-8A71-7D01-754D-FF26A8073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36A1-1653-FDBE-CACB-4797F41D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Year 2025-26 Update</a:t>
            </a:r>
          </a:p>
        </p:txBody>
      </p:sp>
    </p:spTree>
    <p:extLst>
      <p:ext uri="{BB962C8B-B14F-4D97-AF65-F5344CB8AC3E}">
        <p14:creationId xmlns:p14="http://schemas.microsoft.com/office/powerpoint/2010/main" val="23802552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884D7-D8FB-9E3D-AB47-275B6A88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89A7C-8B3B-DF71-7EAF-B654041D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Parks and Recreation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0FA0D6-59A5-3A87-CF0C-5030FFD2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157"/>
            <a:ext cx="5487865" cy="6109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New and 1-time requests</a:t>
            </a:r>
          </a:p>
          <a:p>
            <a:pPr marL="0" lvl="0" indent="0">
              <a:lnSpc>
                <a:spcPct val="0"/>
              </a:lnSpc>
              <a:spcBef>
                <a:spcPts val="0"/>
              </a:spcBef>
              <a:buNone/>
            </a:pPr>
            <a:endParaRPr lang="en-US" b="1" u="sng" dirty="0"/>
          </a:p>
          <a:p>
            <a:pPr marL="0" lvl="0" indent="0">
              <a:lnSpc>
                <a:spcPct val="0"/>
              </a:lnSpc>
              <a:spcBef>
                <a:spcPts val="0"/>
              </a:spcBef>
              <a:buNone/>
            </a:pPr>
            <a:endParaRPr lang="en-US" b="1" u="sng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48737D4-5175-4750-9632-2B19D44F3B90}"/>
              </a:ext>
            </a:extLst>
          </p:cNvPr>
          <p:cNvSpPr txBox="1">
            <a:spLocks/>
          </p:cNvSpPr>
          <p:nvPr/>
        </p:nvSpPr>
        <p:spPr>
          <a:xfrm>
            <a:off x="838198" y="1869640"/>
            <a:ext cx="11170300" cy="4456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467D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545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tos" panose="020B0004020202020204" pitchFamily="34" charset="0"/>
              <a:buChar char="─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800" dirty="0"/>
              <a:t>New Lifeguard position</a:t>
            </a:r>
          </a:p>
          <a:p>
            <a:pPr>
              <a:buFontTx/>
              <a:buChar char="-"/>
            </a:pPr>
            <a:r>
              <a:rPr lang="en-US" sz="2800" dirty="0"/>
              <a:t>Expanded Aquatics program and operations</a:t>
            </a:r>
          </a:p>
          <a:p>
            <a:pPr>
              <a:buFontTx/>
              <a:buChar char="-"/>
            </a:pPr>
            <a:r>
              <a:rPr lang="en-US" sz="2800" dirty="0"/>
              <a:t>New Winter Wonderland at Heritage Park</a:t>
            </a:r>
          </a:p>
          <a:p>
            <a:pPr>
              <a:buFontTx/>
              <a:buChar char="-"/>
            </a:pPr>
            <a:r>
              <a:rPr lang="en-US" sz="2800" dirty="0"/>
              <a:t>Transition of Community Services Heritage Park and Mariachi Class</a:t>
            </a:r>
          </a:p>
          <a:p>
            <a:pPr>
              <a:buFontTx/>
              <a:buChar char="-"/>
            </a:pPr>
            <a:r>
              <a:rPr lang="en-US" sz="2800" dirty="0"/>
              <a:t>Transition of Community Services events (ArtFest, summer concerts (6), Las Posadas)</a:t>
            </a:r>
          </a:p>
          <a:p>
            <a:pPr>
              <a:buFontTx/>
              <a:buChar char="-"/>
            </a:pPr>
            <a:r>
              <a:rPr lang="en-US" sz="2800" dirty="0"/>
              <a:t>Transition of Art in Public Places budget (including Rose Parade)</a:t>
            </a:r>
          </a:p>
          <a:p>
            <a:pPr>
              <a:buFontTx/>
              <a:buChar char="-"/>
            </a:pPr>
            <a:r>
              <a:rPr lang="en-US" sz="2800" dirty="0"/>
              <a:t>New 80s Event</a:t>
            </a:r>
          </a:p>
          <a:p>
            <a:pPr>
              <a:buFontTx/>
              <a:buChar char="-"/>
            </a:pPr>
            <a:r>
              <a:rPr lang="en-US" sz="2800" dirty="0"/>
              <a:t>New ribbon cutting ceremonies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443577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4A67F-4456-53D3-ACBA-19D3E9382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0F41-730E-7D43-171F-73ED1A22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569" y="2217835"/>
            <a:ext cx="8476862" cy="2077357"/>
          </a:xfrm>
        </p:spPr>
        <p:txBody>
          <a:bodyPr/>
          <a:lstStyle/>
          <a:p>
            <a:pPr algn="ctr"/>
            <a:r>
              <a:rPr lang="en-US" dirty="0"/>
              <a:t>Police and Community Services</a:t>
            </a:r>
          </a:p>
        </p:txBody>
      </p:sp>
    </p:spTree>
    <p:extLst>
      <p:ext uri="{BB962C8B-B14F-4D97-AF65-F5344CB8AC3E}">
        <p14:creationId xmlns:p14="http://schemas.microsoft.com/office/powerpoint/2010/main" val="4854688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DECF9-A7BE-91F5-A82E-575AE8099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3C6F51-4005-2884-F77B-BE5A42AB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and Community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E9FAEA-1B34-5111-67F2-56F7258B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Proposed Budget Summary - Combined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703A50-D17E-8909-D14C-A6E23D64C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3" y="1875402"/>
            <a:ext cx="12043794" cy="41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459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E04BC-281B-7877-37FB-86A392ABC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97C5-4360-4067-78C1-57ECAF1A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569" y="2217835"/>
            <a:ext cx="8476862" cy="2077357"/>
          </a:xfrm>
        </p:spPr>
        <p:txBody>
          <a:bodyPr/>
          <a:lstStyle/>
          <a:p>
            <a:pPr algn="ctr"/>
            <a:r>
              <a:rPr lang="en-US" dirty="0"/>
              <a:t>Police and Community Services</a:t>
            </a:r>
            <a:br>
              <a:rPr lang="en-US" dirty="0"/>
            </a:br>
            <a:r>
              <a:rPr lang="en-US" dirty="0"/>
              <a:t>Police Services Division</a:t>
            </a:r>
          </a:p>
        </p:txBody>
      </p:sp>
    </p:spTree>
    <p:extLst>
      <p:ext uri="{BB962C8B-B14F-4D97-AF65-F5344CB8AC3E}">
        <p14:creationId xmlns:p14="http://schemas.microsoft.com/office/powerpoint/2010/main" val="4108771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EE52E-C5E0-7BCC-3B92-420A15E9D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34892E-C0AA-7751-D9DB-9B06A3F7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812"/>
            <a:ext cx="7791074" cy="610963"/>
          </a:xfrm>
        </p:spPr>
        <p:txBody>
          <a:bodyPr/>
          <a:lstStyle/>
          <a:p>
            <a:r>
              <a:rPr lang="en-US" dirty="0"/>
              <a:t>Police and Community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FCBE92-05A5-7364-5A7A-FF4CF5AC0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Proposed Budget Summary – Police Services Division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3EDBE0FF-DB66-CA3C-0E2C-07258AF67368}"/>
              </a:ext>
            </a:extLst>
          </p:cNvPr>
          <p:cNvSpPr txBox="1">
            <a:spLocks/>
          </p:cNvSpPr>
          <p:nvPr/>
        </p:nvSpPr>
        <p:spPr>
          <a:xfrm>
            <a:off x="8698665" y="130812"/>
            <a:ext cx="3321008" cy="64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sz="2400" dirty="0"/>
              <a:t>Police Services </a:t>
            </a:r>
          </a:p>
          <a:p>
            <a:r>
              <a:rPr lang="en-US" sz="2400" dirty="0"/>
              <a:t>Division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3B198B-DDA2-7A42-3036-B86591225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087290"/>
            <a:ext cx="12058650" cy="30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030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63D15-4759-F805-203A-7A604D7AA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87A79-F95C-DE67-851D-0FBBFC39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30812"/>
            <a:ext cx="7791075" cy="610963"/>
          </a:xfrm>
        </p:spPr>
        <p:txBody>
          <a:bodyPr/>
          <a:lstStyle/>
          <a:p>
            <a:r>
              <a:rPr lang="en-US" dirty="0"/>
              <a:t>Police and Community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A47E7A-2304-742A-79C1-D373B0FCB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Full-Time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A715F9-9389-5ECB-F4BE-F1205E9A9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823" y="945372"/>
            <a:ext cx="4176978" cy="5381501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9E018F3C-B36C-D9D3-FB03-4C812C743D7B}"/>
              </a:ext>
            </a:extLst>
          </p:cNvPr>
          <p:cNvSpPr txBox="1">
            <a:spLocks/>
          </p:cNvSpPr>
          <p:nvPr/>
        </p:nvSpPr>
        <p:spPr>
          <a:xfrm>
            <a:off x="8698665" y="130812"/>
            <a:ext cx="3321008" cy="64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sz="2400" dirty="0"/>
              <a:t>Police Services </a:t>
            </a:r>
          </a:p>
          <a:p>
            <a:r>
              <a:rPr lang="en-US" sz="2400" dirty="0"/>
              <a:t>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278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D8FF6-3A55-E6C6-3C09-D6ED8EFD0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0F8820-D6AA-5722-17EC-DCE29213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30812"/>
            <a:ext cx="7791075" cy="610963"/>
          </a:xfrm>
        </p:spPr>
        <p:txBody>
          <a:bodyPr/>
          <a:lstStyle/>
          <a:p>
            <a:r>
              <a:rPr lang="en-US" dirty="0"/>
              <a:t>Police and Community Services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E0434D-1F64-6944-02AC-DB3BDB0FE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157"/>
            <a:ext cx="4303030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Part-Time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3E186-3321-8B8D-CE81-75C034F7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30" y="2318997"/>
            <a:ext cx="7950940" cy="2863113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4EBBA47-177E-8480-BE63-50B6B912209C}"/>
              </a:ext>
            </a:extLst>
          </p:cNvPr>
          <p:cNvSpPr txBox="1">
            <a:spLocks/>
          </p:cNvSpPr>
          <p:nvPr/>
        </p:nvSpPr>
        <p:spPr>
          <a:xfrm>
            <a:off x="8698665" y="130812"/>
            <a:ext cx="3321008" cy="64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sz="2400" dirty="0"/>
              <a:t>Police Services </a:t>
            </a:r>
          </a:p>
          <a:p>
            <a:r>
              <a:rPr lang="en-US" sz="2400" dirty="0"/>
              <a:t>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717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E396A-41B3-5DF2-C140-90FFDB098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09B1E-AC9C-52E9-712E-16301AAF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0812"/>
            <a:ext cx="7530681" cy="610963"/>
          </a:xfrm>
        </p:spPr>
        <p:txBody>
          <a:bodyPr/>
          <a:lstStyle/>
          <a:p>
            <a:r>
              <a:rPr lang="en-US"/>
              <a:t>Police and Community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B52055-627C-5972-39C6-17F8A376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6248401" cy="610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New and 1-time requests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9F6E653-9699-92B2-C14A-75B5EDB3BD3D}"/>
              </a:ext>
            </a:extLst>
          </p:cNvPr>
          <p:cNvSpPr txBox="1">
            <a:spLocks/>
          </p:cNvSpPr>
          <p:nvPr/>
        </p:nvSpPr>
        <p:spPr>
          <a:xfrm>
            <a:off x="8698665" y="130812"/>
            <a:ext cx="3321008" cy="64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sz="2400"/>
              <a:t>Police Services </a:t>
            </a:r>
          </a:p>
          <a:p>
            <a:r>
              <a:rPr lang="en-US" sz="2400"/>
              <a:t>Division</a:t>
            </a:r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0AA566-9894-F7E2-74E6-5CD19594EE27}"/>
              </a:ext>
            </a:extLst>
          </p:cNvPr>
          <p:cNvSpPr txBox="1">
            <a:spLocks/>
          </p:cNvSpPr>
          <p:nvPr/>
        </p:nvSpPr>
        <p:spPr>
          <a:xfrm>
            <a:off x="838198" y="1869640"/>
            <a:ext cx="10515600" cy="4456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467D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545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tos" panose="020B0004020202020204" pitchFamily="34" charset="0"/>
              <a:buChar char="─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800" dirty="0"/>
              <a:t>Expanded Public Safety Officer Patrol operations</a:t>
            </a:r>
          </a:p>
          <a:p>
            <a:pPr>
              <a:buFontTx/>
              <a:buChar char="-"/>
            </a:pPr>
            <a:r>
              <a:rPr lang="en-US" sz="2800" dirty="0">
                <a:latin typeface="Roboto"/>
                <a:ea typeface="Roboto"/>
                <a:cs typeface="Roboto"/>
              </a:rPr>
              <a:t>Expanded Code Enforcement operations </a:t>
            </a:r>
          </a:p>
          <a:p>
            <a:pPr>
              <a:buFontTx/>
              <a:buChar char="-"/>
            </a:pPr>
            <a:r>
              <a:rPr lang="en-US" sz="2800" dirty="0">
                <a:latin typeface="Roboto"/>
                <a:ea typeface="Roboto"/>
                <a:cs typeface="Roboto"/>
              </a:rPr>
              <a:t>Whittier Police Contract increase, MOU increase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>
                <a:latin typeface="Roboto"/>
                <a:ea typeface="Roboto"/>
                <a:cs typeface="Roboto"/>
              </a:rPr>
              <a:t>Purchase of (5) radios and (2) drones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>
                <a:latin typeface="Roboto"/>
                <a:ea typeface="Roboto"/>
                <a:cs typeface="Roboto"/>
              </a:rPr>
              <a:t>Contractual services increased by $385K for illegal dumping removal services, contracted City prosecutor, fencing/boarding services and illegal dumping cameras repair/replacement </a:t>
            </a:r>
          </a:p>
          <a:p>
            <a:pPr>
              <a:buFontTx/>
              <a:buChar char="-"/>
            </a:pPr>
            <a:r>
              <a:rPr lang="en-US" sz="2800" dirty="0">
                <a:latin typeface="Roboto"/>
                <a:ea typeface="Roboto"/>
                <a:cs typeface="Roboto"/>
              </a:rPr>
              <a:t>Purchase of (1) Code Enforcement truck 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>
                <a:latin typeface="Roboto"/>
                <a:ea typeface="Roboto"/>
                <a:cs typeface="Roboto"/>
              </a:rPr>
              <a:t>Overall O&amp;M increase due to increased programs/services </a:t>
            </a:r>
          </a:p>
          <a:p>
            <a:pPr>
              <a:buFontTx/>
              <a:buChar char="-"/>
            </a:pPr>
            <a:endParaRPr lang="en-US" sz="2800" dirty="0"/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672372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1537E-91D0-D1EB-A80C-9CE0DDD4A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6322-1A99-EBB9-189F-23A58FE6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569" y="2217835"/>
            <a:ext cx="8476862" cy="2077357"/>
          </a:xfrm>
        </p:spPr>
        <p:txBody>
          <a:bodyPr/>
          <a:lstStyle/>
          <a:p>
            <a:pPr algn="ctr"/>
            <a:r>
              <a:rPr lang="en-US" dirty="0"/>
              <a:t>Police and Community Services</a:t>
            </a:r>
            <a:br>
              <a:rPr lang="en-US" dirty="0"/>
            </a:br>
            <a:r>
              <a:rPr lang="en-US" dirty="0"/>
              <a:t>Community Services Division</a:t>
            </a:r>
          </a:p>
        </p:txBody>
      </p:sp>
    </p:spTree>
    <p:extLst>
      <p:ext uri="{BB962C8B-B14F-4D97-AF65-F5344CB8AC3E}">
        <p14:creationId xmlns:p14="http://schemas.microsoft.com/office/powerpoint/2010/main" val="2635237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E396A-41B3-5DF2-C140-90FFDB098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09B1E-AC9C-52E9-712E-16301AAF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0812"/>
            <a:ext cx="7530681" cy="610963"/>
          </a:xfrm>
        </p:spPr>
        <p:txBody>
          <a:bodyPr/>
          <a:lstStyle/>
          <a:p>
            <a:r>
              <a:rPr lang="en-US" dirty="0"/>
              <a:t>Police and Community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B52055-627C-5972-39C6-17F8A376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1224847" cy="6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Proposed Budget Summary – Community Services Division 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9F6E653-9699-92B2-C14A-75B5EDB3BD3D}"/>
              </a:ext>
            </a:extLst>
          </p:cNvPr>
          <p:cNvSpPr txBox="1">
            <a:spLocks/>
          </p:cNvSpPr>
          <p:nvPr/>
        </p:nvSpPr>
        <p:spPr>
          <a:xfrm>
            <a:off x="8698665" y="130812"/>
            <a:ext cx="3321008" cy="64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sz="2400" dirty="0"/>
              <a:t>Community Services </a:t>
            </a:r>
          </a:p>
          <a:p>
            <a:r>
              <a:rPr lang="en-US" sz="2400" dirty="0"/>
              <a:t>Division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9015E-3DEB-FB24-FAB3-47CF01C11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4" y="2125502"/>
            <a:ext cx="11865219" cy="26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B5D6F-BA76-27B2-940A-B33B9DB8B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7A1D72-641A-2AEC-1EDD-1BB3F0310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2025-26 Revised Budget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8FFD5B-7181-D646-3387-1361F381A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157"/>
            <a:ext cx="10515600" cy="5451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Summary of Council-approved General Fund adjustments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05ADC6-4045-707E-0685-9CE915DFD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75999"/>
              </p:ext>
            </p:extLst>
          </p:nvPr>
        </p:nvGraphicFramePr>
        <p:xfrm>
          <a:off x="1127330" y="1691203"/>
          <a:ext cx="9937336" cy="464556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55314">
                  <a:extLst>
                    <a:ext uri="{9D8B030D-6E8A-4147-A177-3AD203B41FA5}">
                      <a16:colId xmlns:a16="http://schemas.microsoft.com/office/drawing/2014/main" val="4154487910"/>
                    </a:ext>
                  </a:extLst>
                </a:gridCol>
                <a:gridCol w="6893127">
                  <a:extLst>
                    <a:ext uri="{9D8B030D-6E8A-4147-A177-3AD203B41FA5}">
                      <a16:colId xmlns:a16="http://schemas.microsoft.com/office/drawing/2014/main" val="674493798"/>
                    </a:ext>
                  </a:extLst>
                </a:gridCol>
                <a:gridCol w="1788895">
                  <a:extLst>
                    <a:ext uri="{9D8B030D-6E8A-4147-A177-3AD203B41FA5}">
                      <a16:colId xmlns:a16="http://schemas.microsoft.com/office/drawing/2014/main" val="3667181028"/>
                    </a:ext>
                  </a:extLst>
                </a:gridCol>
              </a:tblGrid>
              <a:tr h="39743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61481"/>
                  </a:ext>
                </a:extLst>
              </a:tr>
              <a:tr h="4644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10/7/25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appropriation from Art in Public Places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1,884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526881"/>
                  </a:ext>
                </a:extLst>
              </a:tr>
              <a:tr h="4644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11/5/25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Personnel adjustments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44,098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83229"/>
                  </a:ext>
                </a:extLst>
              </a:tr>
              <a:tr h="4644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12/2/25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4 appropriation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255,000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911105"/>
                  </a:ext>
                </a:extLst>
              </a:tr>
              <a:tr h="4644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12/2/25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 personnel adjustments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747,374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138758"/>
                  </a:ext>
                </a:extLst>
              </a:tr>
              <a:tr h="4644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2/3/26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landscape contract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106,211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359196"/>
                  </a:ext>
                </a:extLst>
              </a:tr>
              <a:tr h="4644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3/3/26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Citywide branding implementation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280,000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007975"/>
                  </a:ext>
                </a:extLst>
              </a:tr>
              <a:tr h="4644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3/3/26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GVNC programmatic enhancements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208,000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928391"/>
                  </a:ext>
                </a:extLst>
              </a:tr>
              <a:tr h="4728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3/17/26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adjustments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(O&amp;M: $440,000) (Personnel: $77,087)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517,087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704478"/>
                  </a:ext>
                </a:extLst>
              </a:tr>
              <a:tr h="464466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$2,159,654</a:t>
                      </a:r>
                    </a:p>
                  </a:txBody>
                  <a:tcPr marL="106146" marR="106146" marT="53074" marB="53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119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1841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66314-FDCF-BA62-8CE9-081364EE4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37C1BB-2C21-C459-476C-4BD868A2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30812"/>
            <a:ext cx="7791075" cy="610963"/>
          </a:xfrm>
        </p:spPr>
        <p:txBody>
          <a:bodyPr/>
          <a:lstStyle/>
          <a:p>
            <a:r>
              <a:rPr lang="en-US" dirty="0"/>
              <a:t>Police and Community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436ABF-0562-A360-0431-8B7B3AF0E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Full-Time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55DD7DE0-EAC9-A08E-4E82-B5B638F688C2}"/>
              </a:ext>
            </a:extLst>
          </p:cNvPr>
          <p:cNvSpPr txBox="1">
            <a:spLocks/>
          </p:cNvSpPr>
          <p:nvPr/>
        </p:nvSpPr>
        <p:spPr>
          <a:xfrm>
            <a:off x="8698665" y="130812"/>
            <a:ext cx="3321008" cy="64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sz="2400" dirty="0"/>
              <a:t>Community Services </a:t>
            </a:r>
          </a:p>
          <a:p>
            <a:r>
              <a:rPr lang="en-US" sz="2400" dirty="0"/>
              <a:t>Division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EFEBBA-A869-B187-0D79-02CAED4DB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33" y="2217968"/>
            <a:ext cx="4681110" cy="2643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EF9780-386F-025E-09DC-A53BFDC13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302" y="939908"/>
            <a:ext cx="4044119" cy="2323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53BB43-A05F-BAB0-4B26-82BB0E9DD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302" y="3429000"/>
            <a:ext cx="6396051" cy="28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369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EBAB9-D4D4-FC29-D3F1-74113F36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81F407-7D54-C36F-974A-12A297F1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30812"/>
            <a:ext cx="7791075" cy="610963"/>
          </a:xfrm>
        </p:spPr>
        <p:txBody>
          <a:bodyPr/>
          <a:lstStyle/>
          <a:p>
            <a:r>
              <a:rPr lang="en-US" dirty="0"/>
              <a:t>Police and Community Services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32A279-E439-EB36-05B8-360CF20E6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157"/>
            <a:ext cx="4303030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Part-Time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2990FAB-7BD2-884B-A548-EDB211435286}"/>
              </a:ext>
            </a:extLst>
          </p:cNvPr>
          <p:cNvSpPr txBox="1">
            <a:spLocks/>
          </p:cNvSpPr>
          <p:nvPr/>
        </p:nvSpPr>
        <p:spPr>
          <a:xfrm>
            <a:off x="8698665" y="130812"/>
            <a:ext cx="3321008" cy="64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sz="2400" dirty="0"/>
              <a:t>Community Services </a:t>
            </a:r>
          </a:p>
          <a:p>
            <a:r>
              <a:rPr lang="en-US" sz="2400" dirty="0"/>
              <a:t>Division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518C7-D886-B666-D34F-769770DB9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812" y="1976861"/>
            <a:ext cx="6208375" cy="432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887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E396A-41B3-5DF2-C140-90FFDB098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09B1E-AC9C-52E9-712E-16301AAF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0812"/>
            <a:ext cx="7530681" cy="610963"/>
          </a:xfrm>
        </p:spPr>
        <p:txBody>
          <a:bodyPr/>
          <a:lstStyle/>
          <a:p>
            <a:r>
              <a:rPr lang="en-US" dirty="0"/>
              <a:t>Police and Community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B52055-627C-5972-39C6-17F8A376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092443"/>
            <a:ext cx="6248401" cy="610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New and 1-time requests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9F6E653-9699-92B2-C14A-75B5EDB3BD3D}"/>
              </a:ext>
            </a:extLst>
          </p:cNvPr>
          <p:cNvSpPr txBox="1">
            <a:spLocks/>
          </p:cNvSpPr>
          <p:nvPr/>
        </p:nvSpPr>
        <p:spPr>
          <a:xfrm>
            <a:off x="8698665" y="130812"/>
            <a:ext cx="3321008" cy="64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sz="2400" dirty="0"/>
              <a:t>Community Services </a:t>
            </a:r>
          </a:p>
          <a:p>
            <a:r>
              <a:rPr lang="en-US" sz="2400" dirty="0"/>
              <a:t>Division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0AA566-9894-F7E2-74E6-5CD19594EE27}"/>
              </a:ext>
            </a:extLst>
          </p:cNvPr>
          <p:cNvSpPr txBox="1">
            <a:spLocks/>
          </p:cNvSpPr>
          <p:nvPr/>
        </p:nvSpPr>
        <p:spPr>
          <a:xfrm>
            <a:off x="256211" y="1735742"/>
            <a:ext cx="11763462" cy="49914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467D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545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tos" panose="020B0004020202020204" pitchFamily="34" charset="0"/>
              <a:buChar char="─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en-US" sz="2400" dirty="0"/>
              <a:t>Added Volunteer Coordinator position; expanded court-ordered Volunteer Program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400" dirty="0"/>
              <a:t>Added Administrative Assistant position to support Passport Services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400" dirty="0"/>
              <a:t>Continued implementation of Citywide Branding initiatives (Year Two)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400" dirty="0"/>
              <a:t>Added (2) Social Worker Interns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400" dirty="0"/>
              <a:t>Extended operating hours at the Gus Velasco Neighborhood Center to accommodate senior, community and family programming including excursions and evening dances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400" dirty="0"/>
              <a:t>Added funding for activation of Betty Wilson Center for City programs and activities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400" dirty="0"/>
              <a:t>Added funding to enhance Library services, including Passport Services, Maker Space, Memory Lab, historical archiving of documents and display material</a:t>
            </a:r>
            <a:endParaRPr lang="en-US" sz="2400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963982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37B9C-7584-C1D0-299D-45D236DA3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9D460-4DA8-AF40-DDB9-87AA40E2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Works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31312836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CF825-8663-6BF9-D39C-5E533EA28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00561F-E4DA-E97E-2A37-7C913CB8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Works Engineering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064C16-3F49-DBB0-1D7C-ED0E3695C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Proposed Budget Summary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9CFB99-4C72-3013-7354-D249932D0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36" y="2326170"/>
            <a:ext cx="11771327" cy="27927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D84142-D54B-0873-4605-F8F85F80AD92}"/>
              </a:ext>
            </a:extLst>
          </p:cNvPr>
          <p:cNvSpPr txBox="1"/>
          <p:nvPr/>
        </p:nvSpPr>
        <p:spPr>
          <a:xfrm>
            <a:off x="132906" y="5118881"/>
            <a:ext cx="6355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Building Regulation expenses (Transtech) are partially offset by fees</a:t>
            </a:r>
          </a:p>
        </p:txBody>
      </p:sp>
    </p:spTree>
    <p:extLst>
      <p:ext uri="{BB962C8B-B14F-4D97-AF65-F5344CB8AC3E}">
        <p14:creationId xmlns:p14="http://schemas.microsoft.com/office/powerpoint/2010/main" val="1094860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8B52A-ABAC-63AF-8F5B-538735876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1A9FCA-CDE8-FD37-61A2-83F81379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Works Engineering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9B821C-595E-DCF7-D16B-C1A0DE994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Full-Time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56DB0-5F2B-5BB8-B201-C3AC84AAC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093" y="1128157"/>
            <a:ext cx="6626935" cy="513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476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6BD61-4985-00EF-DEEE-BC9B5F00E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F7830D-40FB-63EA-BF24-BBA1DD9D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Works Engineering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07375-DA20-740F-B554-9EAC8D59E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Part-Time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B161A6-9330-BA89-3853-17C57604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463" y="2819659"/>
            <a:ext cx="6723074" cy="121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262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884D7-D8FB-9E3D-AB47-275B6A88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89A7C-8B3B-DF71-7EAF-B654041D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Works Engineering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0FA0D6-59A5-3A87-CF0C-5030FFD2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157"/>
            <a:ext cx="5487865" cy="6109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New and 1-time requests</a:t>
            </a:r>
          </a:p>
          <a:p>
            <a:pPr marL="0" lvl="0" indent="0">
              <a:lnSpc>
                <a:spcPct val="0"/>
              </a:lnSpc>
              <a:spcBef>
                <a:spcPts val="0"/>
              </a:spcBef>
              <a:buNone/>
            </a:pPr>
            <a:endParaRPr lang="en-US" b="1" u="sng" dirty="0"/>
          </a:p>
          <a:p>
            <a:pPr marL="0" lvl="0" indent="0">
              <a:lnSpc>
                <a:spcPct val="0"/>
              </a:lnSpc>
              <a:spcBef>
                <a:spcPts val="0"/>
              </a:spcBef>
              <a:buNone/>
            </a:pPr>
            <a:endParaRPr lang="en-US" b="1" u="sng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48737D4-5175-4750-9632-2B19D44F3B90}"/>
              </a:ext>
            </a:extLst>
          </p:cNvPr>
          <p:cNvSpPr txBox="1">
            <a:spLocks/>
          </p:cNvSpPr>
          <p:nvPr/>
        </p:nvSpPr>
        <p:spPr>
          <a:xfrm>
            <a:off x="838198" y="1869640"/>
            <a:ext cx="10515600" cy="4456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467D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545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tos" panose="020B0004020202020204" pitchFamily="34" charset="0"/>
              <a:buChar char="─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600" dirty="0"/>
              <a:t>Increased professional engineering services</a:t>
            </a:r>
          </a:p>
          <a:p>
            <a:pPr>
              <a:buFontTx/>
              <a:buChar char="-"/>
            </a:pPr>
            <a:r>
              <a:rPr lang="en-US" sz="3600" dirty="0"/>
              <a:t>Increased plan check services (offset by increased fees collected)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511347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C01E7-03D1-A24B-18B9-02EA19081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D069-D2BA-AC67-F08E-EB0FAAB9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Works</a:t>
            </a:r>
            <a:br>
              <a:rPr lang="en-US" dirty="0"/>
            </a:br>
            <a:r>
              <a:rPr lang="en-US" dirty="0"/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5555676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63587-B8C1-9B47-B04E-3FE664572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D307EC-9B84-8286-7B1E-E33A6C40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Works Maintenance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09F047-27D3-6725-0F77-1E8CD19A8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Proposed Budget Summary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0D585-DEA0-CC08-7474-7312E7F8D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73" y="1671354"/>
            <a:ext cx="11182955" cy="4424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ED068A-302B-CDC3-E375-F99919889B94}"/>
              </a:ext>
            </a:extLst>
          </p:cNvPr>
          <p:cNvSpPr txBox="1"/>
          <p:nvPr/>
        </p:nvSpPr>
        <p:spPr>
          <a:xfrm>
            <a:off x="436241" y="6096264"/>
            <a:ext cx="556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Traffic – Contract Cities expenses are partially offset by revenues</a:t>
            </a:r>
          </a:p>
        </p:txBody>
      </p:sp>
    </p:spTree>
    <p:extLst>
      <p:ext uri="{BB962C8B-B14F-4D97-AF65-F5344CB8AC3E}">
        <p14:creationId xmlns:p14="http://schemas.microsoft.com/office/powerpoint/2010/main" val="97096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66979-41ED-E5B6-8439-4FDCA7027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6C3641-E5B1-A3E4-7E2B-7C310A3E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2025-26 Q3 Forecast to Year-End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F1CA04-62F1-9FB2-48F8-A9F1A303D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157"/>
            <a:ext cx="10515600" cy="5451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General Fund Q3 Summary and Forecast to Year-End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676A9-64B4-A4EC-A845-15B712967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62" y="2059673"/>
            <a:ext cx="11825475" cy="36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17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015C-6C6F-021C-F9EA-7A35F59C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AF10CA-7111-9539-45BB-3E8301BF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Works Maintenance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FE48CA-0686-6077-0557-3423CADE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Full-Time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A09B04-5158-F116-B453-143FAB807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402" y="981558"/>
            <a:ext cx="5080520" cy="53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392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CE2F0-5271-3825-884E-40915E2F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0FF7B4-6BF2-6A7A-BD38-9E01BDF04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Works Maintenance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440C3A-70E6-D64C-3297-3A74DFC13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8157"/>
            <a:ext cx="10874829" cy="610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Part-Time Positions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0312C-C570-FCF9-4162-CBF4914FB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339" y="2527419"/>
            <a:ext cx="6977321" cy="22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268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884D7-D8FB-9E3D-AB47-275B6A88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89A7C-8B3B-DF71-7EAF-B654041D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</a:t>
            </a:r>
            <a:r>
              <a:rPr lang="en-US"/>
              <a:t>Works Maintenance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0FA0D6-59A5-3A87-CF0C-5030FFD2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157"/>
            <a:ext cx="5487865" cy="6109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/>
              <a:t>New and 1-time requests</a:t>
            </a:r>
          </a:p>
          <a:p>
            <a:pPr marL="0" lvl="0" indent="0">
              <a:lnSpc>
                <a:spcPct val="0"/>
              </a:lnSpc>
              <a:spcBef>
                <a:spcPts val="0"/>
              </a:spcBef>
              <a:buNone/>
            </a:pPr>
            <a:endParaRPr lang="en-US" b="1" u="sng" dirty="0"/>
          </a:p>
          <a:p>
            <a:pPr marL="0" lvl="0" indent="0">
              <a:lnSpc>
                <a:spcPct val="0"/>
              </a:lnSpc>
              <a:spcBef>
                <a:spcPts val="0"/>
              </a:spcBef>
              <a:buNone/>
            </a:pPr>
            <a:endParaRPr lang="en-US" b="1" u="sng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48737D4-5175-4750-9632-2B19D44F3B90}"/>
              </a:ext>
            </a:extLst>
          </p:cNvPr>
          <p:cNvSpPr txBox="1">
            <a:spLocks/>
          </p:cNvSpPr>
          <p:nvPr/>
        </p:nvSpPr>
        <p:spPr>
          <a:xfrm>
            <a:off x="838198" y="1869640"/>
            <a:ext cx="10515600" cy="4456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467D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545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tos" panose="020B0004020202020204" pitchFamily="34" charset="0"/>
              <a:buChar char="─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Increased wading pool maintenance and repairs (partially offset by reduced O/T)</a:t>
            </a:r>
          </a:p>
          <a:p>
            <a:pPr>
              <a:buFontTx/>
              <a:buChar char="-"/>
            </a:pPr>
            <a:r>
              <a:rPr lang="en-US" dirty="0"/>
              <a:t>Increased equipment maintenance due to aging fleet</a:t>
            </a:r>
          </a:p>
          <a:p>
            <a:pPr>
              <a:buFontTx/>
              <a:buChar char="-"/>
            </a:pPr>
            <a:r>
              <a:rPr lang="en-US" dirty="0"/>
              <a:t>Increased fuel cost</a:t>
            </a:r>
          </a:p>
          <a:p>
            <a:pPr>
              <a:buFontTx/>
              <a:buChar char="-"/>
            </a:pPr>
            <a:r>
              <a:rPr lang="en-US" dirty="0"/>
              <a:t>Increased Tree Maintenance Contract</a:t>
            </a:r>
          </a:p>
          <a:p>
            <a:pPr>
              <a:buFontTx/>
              <a:buChar char="-"/>
            </a:pPr>
            <a:r>
              <a:rPr lang="en-US" dirty="0"/>
              <a:t>Increased Landscape Maintenance Contract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790053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5EC35-7599-B6B6-17B7-845CC14DD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FA29-74D2-B9AD-DD2F-7D6162A59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977376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0B6FB-99C8-412D-790E-A577F34F9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BA54A0-084C-7CE7-EBA3-7419862BC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Development Calendar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292C2B-CC7F-4E53-095F-B1F1E9D2B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04234"/>
              </p:ext>
            </p:extLst>
          </p:nvPr>
        </p:nvGraphicFramePr>
        <p:xfrm>
          <a:off x="519785" y="1851873"/>
          <a:ext cx="11152430" cy="2794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266">
                  <a:extLst>
                    <a:ext uri="{9D8B030D-6E8A-4147-A177-3AD203B41FA5}">
                      <a16:colId xmlns:a16="http://schemas.microsoft.com/office/drawing/2014/main" val="570313256"/>
                    </a:ext>
                  </a:extLst>
                </a:gridCol>
                <a:gridCol w="9008164">
                  <a:extLst>
                    <a:ext uri="{9D8B030D-6E8A-4147-A177-3AD203B41FA5}">
                      <a16:colId xmlns:a16="http://schemas.microsoft.com/office/drawing/2014/main" val="1401110114"/>
                    </a:ext>
                  </a:extLst>
                </a:gridCol>
              </a:tblGrid>
              <a:tr h="698693">
                <a:tc>
                  <a:txBody>
                    <a:bodyPr/>
                    <a:lstStyle/>
                    <a:p>
                      <a:r>
                        <a:rPr lang="en-US" sz="37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April 6-7:</a:t>
                      </a:r>
                    </a:p>
                  </a:txBody>
                  <a:tcPr marL="120822" marR="120822" marT="60411" marB="604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City Manager Meetings with Departments</a:t>
                      </a:r>
                      <a:endParaRPr lang="en-US" sz="3700" b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20822" marR="120822" marT="60411" marB="604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422995"/>
                  </a:ext>
                </a:extLst>
              </a:tr>
              <a:tr h="698693">
                <a:tc>
                  <a:txBody>
                    <a:bodyPr/>
                    <a:lstStyle/>
                    <a:p>
                      <a:r>
                        <a:rPr lang="en-US" sz="37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April 23:</a:t>
                      </a:r>
                    </a:p>
                  </a:txBody>
                  <a:tcPr marL="120822" marR="120822" marT="60411" marB="604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/>
                        <a:t>Budget Workshop: General Fund</a:t>
                      </a:r>
                      <a:endParaRPr lang="en-US" sz="3700" b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20822" marR="120822" marT="60411" marB="604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458410"/>
                  </a:ext>
                </a:extLst>
              </a:tr>
              <a:tr h="698693">
                <a:tc>
                  <a:txBody>
                    <a:bodyPr/>
                    <a:lstStyle/>
                    <a:p>
                      <a:r>
                        <a:rPr lang="en-US" sz="37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May 21:</a:t>
                      </a:r>
                    </a:p>
                  </a:txBody>
                  <a:tcPr marL="120822" marR="120822" marT="60411" marB="604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/>
                        <a:t>Budget Workshop: Special Funds, Capital</a:t>
                      </a:r>
                      <a:endParaRPr lang="en-US" sz="3700" b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20822" marR="120822" marT="60411" marB="604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997139"/>
                  </a:ext>
                </a:extLst>
              </a:tr>
              <a:tr h="698693">
                <a:tc>
                  <a:txBody>
                    <a:bodyPr/>
                    <a:lstStyle/>
                    <a:p>
                      <a:r>
                        <a:rPr lang="en-US" sz="37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June 4:</a:t>
                      </a:r>
                    </a:p>
                  </a:txBody>
                  <a:tcPr marL="120822" marR="120822" marT="60411" marB="604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dirty="0"/>
                        <a:t>City Council Budget Review and Adoption</a:t>
                      </a:r>
                      <a:endParaRPr lang="en-US" sz="3700" b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20822" marR="120822" marT="60411" marB="604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080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9698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2E4AAAA-14BB-DF42-E0CC-88DBD47D60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1E4D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915B76-B461-FB20-DEEB-DD0287D71C2D}"/>
              </a:ext>
            </a:extLst>
          </p:cNvPr>
          <p:cNvSpPr txBox="1"/>
          <p:nvPr/>
        </p:nvSpPr>
        <p:spPr>
          <a:xfrm>
            <a:off x="4197175" y="2334858"/>
            <a:ext cx="372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Poppins Bold" panose="00000800000000000000" pitchFamily="2" charset="0"/>
                <a:ea typeface="Roboto Black" panose="02000000000000000000" pitchFamily="2" charset="0"/>
                <a:cs typeface="Poppins Bold" panose="00000800000000000000" pitchFamily="2" charset="0"/>
              </a:rPr>
              <a:t>QUESTIONS?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16DEDC-BAE8-2BB1-FE70-A98C2906967A}"/>
              </a:ext>
            </a:extLst>
          </p:cNvPr>
          <p:cNvCxnSpPr>
            <a:cxnSpLocks/>
          </p:cNvCxnSpPr>
          <p:nvPr/>
        </p:nvCxnSpPr>
        <p:spPr>
          <a:xfrm>
            <a:off x="5837965" y="2948929"/>
            <a:ext cx="516070" cy="0"/>
          </a:xfrm>
          <a:prstGeom prst="line">
            <a:avLst/>
          </a:prstGeom>
          <a:ln w="28575">
            <a:solidFill>
              <a:srgbClr val="13BE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with blue and grey letters&#10;&#10;AI-generated content may be incorrect.">
            <a:extLst>
              <a:ext uri="{FF2B5EF4-FFF2-40B4-BE49-F238E27FC236}">
                <a16:creationId xmlns:a16="http://schemas.microsoft.com/office/drawing/2014/main" id="{1B4581FA-DF7A-89C9-7108-0958DBBAF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973" y="5101774"/>
            <a:ext cx="1752054" cy="13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1F78F-DC3C-2893-B811-B824FD26B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959E-3C13-5152-8561-556016EB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Fiscal Year 2026-27 Proposed Budget</a:t>
            </a:r>
          </a:p>
        </p:txBody>
      </p:sp>
    </p:spTree>
    <p:extLst>
      <p:ext uri="{BB962C8B-B14F-4D97-AF65-F5344CB8AC3E}">
        <p14:creationId xmlns:p14="http://schemas.microsoft.com/office/powerpoint/2010/main" val="235890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C455B-7FEA-DD33-8402-A72F45A4C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9A8048-DD1C-29F4-9C24-A99FF0FA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6" y="130812"/>
            <a:ext cx="11525250" cy="610963"/>
          </a:xfrm>
        </p:spPr>
        <p:txBody>
          <a:bodyPr/>
          <a:lstStyle/>
          <a:p>
            <a:r>
              <a:rPr lang="en-US" dirty="0"/>
              <a:t>UCLA Anderson Forecast - March 2026 Outlook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3B4AF53-270D-65BB-5B2D-354E60571481}"/>
              </a:ext>
            </a:extLst>
          </p:cNvPr>
          <p:cNvSpPr txBox="1">
            <a:spLocks/>
          </p:cNvSpPr>
          <p:nvPr/>
        </p:nvSpPr>
        <p:spPr>
          <a:xfrm>
            <a:off x="8267700" y="1023382"/>
            <a:ext cx="2857500" cy="5050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3467D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545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tos" panose="020B0004020202020204" pitchFamily="34" charset="0"/>
              <a:buChar char="─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1D54A-465E-0C47-F472-D1B86272AB75}"/>
              </a:ext>
            </a:extLst>
          </p:cNvPr>
          <p:cNvSpPr txBox="1"/>
          <p:nvPr/>
        </p:nvSpPr>
        <p:spPr>
          <a:xfrm>
            <a:off x="434069" y="1094140"/>
            <a:ext cx="112476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solidFill>
                  <a:srgbClr val="002060"/>
                </a:solidFill>
              </a:rPr>
              <a:t>“UCLA economists describe California as developing a ‘</a:t>
            </a:r>
            <a:r>
              <a:rPr lang="en-US" sz="4600" b="1" i="1" dirty="0">
                <a:solidFill>
                  <a:srgbClr val="002060"/>
                </a:solidFill>
              </a:rPr>
              <a:t>bifurcated economy</a:t>
            </a:r>
            <a:r>
              <a:rPr lang="en-US" sz="4600" dirty="0">
                <a:solidFill>
                  <a:srgbClr val="002060"/>
                </a:solidFill>
              </a:rPr>
              <a:t>,’ where booming sectors such as AI and aerospace drive growth while industries like construction and retail expand more slowly — highlighting the challenge of translating innovation into broader job gains.”</a:t>
            </a:r>
          </a:p>
        </p:txBody>
      </p:sp>
    </p:spTree>
    <p:extLst>
      <p:ext uri="{BB962C8B-B14F-4D97-AF65-F5344CB8AC3E}">
        <p14:creationId xmlns:p14="http://schemas.microsoft.com/office/powerpoint/2010/main" val="27934732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efa4170-0d19-0005-0004-bc88714345d2}" enabled="1" method="Standard" siteId="{5075696d-a752-40d9-ac6e-a2e89a21c92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5440</TotalTime>
  <Words>1499</Words>
  <Application>Microsoft Office PowerPoint</Application>
  <PresentationFormat>Widescreen</PresentationFormat>
  <Paragraphs>374</Paragraphs>
  <Slides>75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Aptos</vt:lpstr>
      <vt:lpstr>Arial</vt:lpstr>
      <vt:lpstr>Courier New</vt:lpstr>
      <vt:lpstr>Poppins Bold</vt:lpstr>
      <vt:lpstr>Roboto</vt:lpstr>
      <vt:lpstr>Roboto Black</vt:lpstr>
      <vt:lpstr>Roboto Medium</vt:lpstr>
      <vt:lpstr>Wingdings</vt:lpstr>
      <vt:lpstr>1_Office Theme</vt:lpstr>
      <vt:lpstr>PowerPoint Presentation</vt:lpstr>
      <vt:lpstr>Agenda</vt:lpstr>
      <vt:lpstr>Fiscal Year 2024-25 Results</vt:lpstr>
      <vt:lpstr>FY 2024-25 Year-End Results</vt:lpstr>
      <vt:lpstr>Fiscal Year 2025-26 Update</vt:lpstr>
      <vt:lpstr>FY 2025-26 Revised Budget Update</vt:lpstr>
      <vt:lpstr>FY 2025-26 Q3 Forecast to Year-End</vt:lpstr>
      <vt:lpstr>Fiscal Year 2026-27 Proposed Budget</vt:lpstr>
      <vt:lpstr>UCLA Anderson Forecast - March 2026 Outlook</vt:lpstr>
      <vt:lpstr>UCLA Anderson Forecast</vt:lpstr>
      <vt:lpstr>Economic Landscape</vt:lpstr>
      <vt:lpstr>Fiscal Year 2026-27 Proposed Budget General Fund Revenues</vt:lpstr>
      <vt:lpstr>General Fund Revenues</vt:lpstr>
      <vt:lpstr>General Fund Revenues</vt:lpstr>
      <vt:lpstr>General Fund Revenues</vt:lpstr>
      <vt:lpstr>General Fund Revenues</vt:lpstr>
      <vt:lpstr>General Fund Revenues</vt:lpstr>
      <vt:lpstr>General Fund Revenues</vt:lpstr>
      <vt:lpstr>Fiscal Year 2026-27 Proposed Budget General Fund Expenses</vt:lpstr>
      <vt:lpstr>General Fund Expenses</vt:lpstr>
      <vt:lpstr>General Fund Expenses</vt:lpstr>
      <vt:lpstr>General Fund Expenses</vt:lpstr>
      <vt:lpstr>General Fund Expenses</vt:lpstr>
      <vt:lpstr>General Fund Expenses</vt:lpstr>
      <vt:lpstr>General Fund Expenses</vt:lpstr>
      <vt:lpstr>Department Summaries</vt:lpstr>
      <vt:lpstr>Department Summaries</vt:lpstr>
      <vt:lpstr>City Manager’s Office</vt:lpstr>
      <vt:lpstr>City Manager’s Office</vt:lpstr>
      <vt:lpstr>City Manager’s Office</vt:lpstr>
      <vt:lpstr>Community Organization Support</vt:lpstr>
      <vt:lpstr>Community Development</vt:lpstr>
      <vt:lpstr>Community Development</vt:lpstr>
      <vt:lpstr>Community Development</vt:lpstr>
      <vt:lpstr>Community Development</vt:lpstr>
      <vt:lpstr>Community Development</vt:lpstr>
      <vt:lpstr>Finance</vt:lpstr>
      <vt:lpstr>Finance</vt:lpstr>
      <vt:lpstr>Finance</vt:lpstr>
      <vt:lpstr>Finance</vt:lpstr>
      <vt:lpstr>Fire-Rescue</vt:lpstr>
      <vt:lpstr>Fire-Rescue</vt:lpstr>
      <vt:lpstr>Fire-Rescue</vt:lpstr>
      <vt:lpstr>Fire-Rescue</vt:lpstr>
      <vt:lpstr>Fire-Rescue</vt:lpstr>
      <vt:lpstr>Parks and Recreation</vt:lpstr>
      <vt:lpstr>Parks and Recreation</vt:lpstr>
      <vt:lpstr>Parks and Recreation</vt:lpstr>
      <vt:lpstr>Parks and Recreation</vt:lpstr>
      <vt:lpstr>Parks and Recreation</vt:lpstr>
      <vt:lpstr>Police and Community Services</vt:lpstr>
      <vt:lpstr>Police and Community Services</vt:lpstr>
      <vt:lpstr>Police and Community Services Police Services Division</vt:lpstr>
      <vt:lpstr>Police and Community Services</vt:lpstr>
      <vt:lpstr>Police and Community Services</vt:lpstr>
      <vt:lpstr>Police and Community Services </vt:lpstr>
      <vt:lpstr>Police and Community Services</vt:lpstr>
      <vt:lpstr>Police and Community Services Community Services Division</vt:lpstr>
      <vt:lpstr>Police and Community Services</vt:lpstr>
      <vt:lpstr>Police and Community Services</vt:lpstr>
      <vt:lpstr>Police and Community Services </vt:lpstr>
      <vt:lpstr>Police and Community Services</vt:lpstr>
      <vt:lpstr>Public Works Engineering</vt:lpstr>
      <vt:lpstr>Public Works Engineering</vt:lpstr>
      <vt:lpstr>Public Works Engineering</vt:lpstr>
      <vt:lpstr>Public Works Engineering</vt:lpstr>
      <vt:lpstr>Public Works Engineering</vt:lpstr>
      <vt:lpstr>Public Works Maintenance</vt:lpstr>
      <vt:lpstr>Public Works Maintenance</vt:lpstr>
      <vt:lpstr>Public Works Maintenance</vt:lpstr>
      <vt:lpstr>Public Works Maintenance</vt:lpstr>
      <vt:lpstr>Public Works Maintenance</vt:lpstr>
      <vt:lpstr>Conclusion</vt:lpstr>
      <vt:lpstr>Budget Development Calendar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Crystal Yi</dc:creator>
  <cp:lastModifiedBy>Oscar Jimenez</cp:lastModifiedBy>
  <cp:revision>195</cp:revision>
  <cp:lastPrinted>2026-04-23T17:00:12Z</cp:lastPrinted>
  <dcterms:created xsi:type="dcterms:W3CDTF">2026-01-20T23:25:46Z</dcterms:created>
  <dcterms:modified xsi:type="dcterms:W3CDTF">2026-04-23T19:11:30Z</dcterms:modified>
</cp:coreProperties>
</file>